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7" r:id="rId2"/>
  </p:sldMasterIdLst>
  <p:notesMasterIdLst>
    <p:notesMasterId r:id="rId106"/>
  </p:notesMasterIdLst>
  <p:handoutMasterIdLst>
    <p:handoutMasterId r:id="rId107"/>
  </p:handoutMasterIdLst>
  <p:sldIdLst>
    <p:sldId id="622" r:id="rId3"/>
    <p:sldId id="781" r:id="rId4"/>
    <p:sldId id="701" r:id="rId5"/>
    <p:sldId id="711" r:id="rId6"/>
    <p:sldId id="712" r:id="rId7"/>
    <p:sldId id="696" r:id="rId8"/>
    <p:sldId id="713" r:id="rId9"/>
    <p:sldId id="692" r:id="rId10"/>
    <p:sldId id="697" r:id="rId11"/>
    <p:sldId id="699" r:id="rId12"/>
    <p:sldId id="676" r:id="rId13"/>
    <p:sldId id="792" r:id="rId14"/>
    <p:sldId id="698" r:id="rId15"/>
    <p:sldId id="691" r:id="rId16"/>
    <p:sldId id="677" r:id="rId17"/>
    <p:sldId id="678" r:id="rId18"/>
    <p:sldId id="752" r:id="rId19"/>
    <p:sldId id="715" r:id="rId20"/>
    <p:sldId id="733" r:id="rId21"/>
    <p:sldId id="679" r:id="rId22"/>
    <p:sldId id="682" r:id="rId23"/>
    <p:sldId id="780" r:id="rId24"/>
    <p:sldId id="716" r:id="rId25"/>
    <p:sldId id="700" r:id="rId26"/>
    <p:sldId id="732" r:id="rId27"/>
    <p:sldId id="681" r:id="rId28"/>
    <p:sldId id="717" r:id="rId29"/>
    <p:sldId id="753" r:id="rId30"/>
    <p:sldId id="758" r:id="rId31"/>
    <p:sldId id="726" r:id="rId32"/>
    <p:sldId id="765" r:id="rId33"/>
    <p:sldId id="766" r:id="rId34"/>
    <p:sldId id="767" r:id="rId35"/>
    <p:sldId id="768" r:id="rId36"/>
    <p:sldId id="761" r:id="rId37"/>
    <p:sldId id="754" r:id="rId38"/>
    <p:sldId id="702" r:id="rId39"/>
    <p:sldId id="727" r:id="rId40"/>
    <p:sldId id="740" r:id="rId41"/>
    <p:sldId id="719" r:id="rId42"/>
    <p:sldId id="764" r:id="rId43"/>
    <p:sldId id="773" r:id="rId44"/>
    <p:sldId id="704" r:id="rId45"/>
    <p:sldId id="718" r:id="rId46"/>
    <p:sldId id="743" r:id="rId47"/>
    <p:sldId id="774" r:id="rId48"/>
    <p:sldId id="731" r:id="rId49"/>
    <p:sldId id="775" r:id="rId50"/>
    <p:sldId id="760" r:id="rId51"/>
    <p:sldId id="776" r:id="rId52"/>
    <p:sldId id="785" r:id="rId53"/>
    <p:sldId id="689" r:id="rId54"/>
    <p:sldId id="705" r:id="rId55"/>
    <p:sldId id="684" r:id="rId56"/>
    <p:sldId id="745" r:id="rId57"/>
    <p:sldId id="757" r:id="rId58"/>
    <p:sldId id="762" r:id="rId59"/>
    <p:sldId id="687" r:id="rId60"/>
    <p:sldId id="735" r:id="rId61"/>
    <p:sldId id="742" r:id="rId62"/>
    <p:sldId id="739" r:id="rId63"/>
    <p:sldId id="751" r:id="rId64"/>
    <p:sldId id="746" r:id="rId65"/>
    <p:sldId id="729" r:id="rId66"/>
    <p:sldId id="728" r:id="rId67"/>
    <p:sldId id="734" r:id="rId68"/>
    <p:sldId id="787" r:id="rId69"/>
    <p:sldId id="724" r:id="rId70"/>
    <p:sldId id="769" r:id="rId71"/>
    <p:sldId id="799" r:id="rId72"/>
    <p:sldId id="772" r:id="rId73"/>
    <p:sldId id="777" r:id="rId74"/>
    <p:sldId id="683" r:id="rId75"/>
    <p:sldId id="714" r:id="rId76"/>
    <p:sldId id="688" r:id="rId77"/>
    <p:sldId id="747" r:id="rId78"/>
    <p:sldId id="749" r:id="rId79"/>
    <p:sldId id="722" r:id="rId80"/>
    <p:sldId id="748" r:id="rId81"/>
    <p:sldId id="723" r:id="rId82"/>
    <p:sldId id="707" r:id="rId83"/>
    <p:sldId id="763" r:id="rId84"/>
    <p:sldId id="790" r:id="rId85"/>
    <p:sldId id="755" r:id="rId86"/>
    <p:sldId id="693" r:id="rId87"/>
    <p:sldId id="710" r:id="rId88"/>
    <p:sldId id="686" r:id="rId89"/>
    <p:sldId id="778" r:id="rId90"/>
    <p:sldId id="756" r:id="rId91"/>
    <p:sldId id="720" r:id="rId92"/>
    <p:sldId id="779" r:id="rId93"/>
    <p:sldId id="759" r:id="rId94"/>
    <p:sldId id="737" r:id="rId95"/>
    <p:sldId id="674" r:id="rId96"/>
    <p:sldId id="690" r:id="rId97"/>
    <p:sldId id="694" r:id="rId98"/>
    <p:sldId id="725" r:id="rId99"/>
    <p:sldId id="793" r:id="rId100"/>
    <p:sldId id="794" r:id="rId101"/>
    <p:sldId id="795" r:id="rId102"/>
    <p:sldId id="796" r:id="rId103"/>
    <p:sldId id="797" r:id="rId104"/>
    <p:sldId id="798" r:id="rId105"/>
  </p:sldIdLst>
  <p:sldSz cx="9144000" cy="6858000" type="letter"/>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C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356" autoAdjust="0"/>
  </p:normalViewPr>
  <p:slideViewPr>
    <p:cSldViewPr snapToGrid="0" snapToObjects="1" showGuides="1">
      <p:cViewPr>
        <p:scale>
          <a:sx n="112" d="100"/>
          <a:sy n="112" d="100"/>
        </p:scale>
        <p:origin x="2200" y="512"/>
      </p:cViewPr>
      <p:guideLst>
        <p:guide orient="horz" pos="2208"/>
        <p:guide pos="2898"/>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2"/>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10/22/23</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10/22/23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4"/>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291711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27851504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10168157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7888314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355776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75311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37163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280160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242460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384729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331268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19270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387500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17587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42561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416791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92155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125697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24843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267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92541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637885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856500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3128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6756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346304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226856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28843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282894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242837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151190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58849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307634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6578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554654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15272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204165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35606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217398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3630828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410528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dirty="0"/>
          </a:p>
        </p:txBody>
      </p:sp>
    </p:spTree>
    <p:extLst>
      <p:ext uri="{BB962C8B-B14F-4D97-AF65-F5344CB8AC3E}">
        <p14:creationId xmlns:p14="http://schemas.microsoft.com/office/powerpoint/2010/main" val="89375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dirty="0"/>
          </a:p>
        </p:txBody>
      </p:sp>
    </p:spTree>
    <p:extLst>
      <p:ext uri="{BB962C8B-B14F-4D97-AF65-F5344CB8AC3E}">
        <p14:creationId xmlns:p14="http://schemas.microsoft.com/office/powerpoint/2010/main" val="3706970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dirty="0"/>
          </a:p>
        </p:txBody>
      </p:sp>
    </p:spTree>
    <p:extLst>
      <p:ext uri="{BB962C8B-B14F-4D97-AF65-F5344CB8AC3E}">
        <p14:creationId xmlns:p14="http://schemas.microsoft.com/office/powerpoint/2010/main" val="127584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dirty="0"/>
          </a:p>
        </p:txBody>
      </p:sp>
    </p:spTree>
    <p:extLst>
      <p:ext uri="{BB962C8B-B14F-4D97-AF65-F5344CB8AC3E}">
        <p14:creationId xmlns:p14="http://schemas.microsoft.com/office/powerpoint/2010/main" val="3245405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dirty="0"/>
          </a:p>
        </p:txBody>
      </p:sp>
    </p:spTree>
    <p:extLst>
      <p:ext uri="{BB962C8B-B14F-4D97-AF65-F5344CB8AC3E}">
        <p14:creationId xmlns:p14="http://schemas.microsoft.com/office/powerpoint/2010/main" val="8303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dirty="0"/>
          </a:p>
        </p:txBody>
      </p:sp>
    </p:spTree>
    <p:extLst>
      <p:ext uri="{BB962C8B-B14F-4D97-AF65-F5344CB8AC3E}">
        <p14:creationId xmlns:p14="http://schemas.microsoft.com/office/powerpoint/2010/main" val="2789186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5277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dirty="0"/>
          </a:p>
        </p:txBody>
      </p:sp>
    </p:spTree>
    <p:extLst>
      <p:ext uri="{BB962C8B-B14F-4D97-AF65-F5344CB8AC3E}">
        <p14:creationId xmlns:p14="http://schemas.microsoft.com/office/powerpoint/2010/main" val="2719264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dirty="0"/>
          </a:p>
        </p:txBody>
      </p:sp>
    </p:spTree>
    <p:extLst>
      <p:ext uri="{BB962C8B-B14F-4D97-AF65-F5344CB8AC3E}">
        <p14:creationId xmlns:p14="http://schemas.microsoft.com/office/powerpoint/2010/main" val="3385606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dirty="0"/>
          </a:p>
        </p:txBody>
      </p:sp>
    </p:spTree>
    <p:extLst>
      <p:ext uri="{BB962C8B-B14F-4D97-AF65-F5344CB8AC3E}">
        <p14:creationId xmlns:p14="http://schemas.microsoft.com/office/powerpoint/2010/main" val="363660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dirty="0"/>
          </a:p>
        </p:txBody>
      </p:sp>
    </p:spTree>
    <p:extLst>
      <p:ext uri="{BB962C8B-B14F-4D97-AF65-F5344CB8AC3E}">
        <p14:creationId xmlns:p14="http://schemas.microsoft.com/office/powerpoint/2010/main" val="1841680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2731141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264076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896542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1841064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3521582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128524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2712798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3145902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406761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20611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25085515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18561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320709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2839352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1528455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2854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214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93054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3910181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1944763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1004763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2075684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374656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3771289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619355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3244129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5146786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3276823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1861481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dirty="0"/>
          </a:p>
        </p:txBody>
      </p:sp>
    </p:spTree>
    <p:extLst>
      <p:ext uri="{BB962C8B-B14F-4D97-AF65-F5344CB8AC3E}">
        <p14:creationId xmlns:p14="http://schemas.microsoft.com/office/powerpoint/2010/main" val="1223906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dirty="0"/>
          </a:p>
        </p:txBody>
      </p:sp>
    </p:spTree>
    <p:extLst>
      <p:ext uri="{BB962C8B-B14F-4D97-AF65-F5344CB8AC3E}">
        <p14:creationId xmlns:p14="http://schemas.microsoft.com/office/powerpoint/2010/main" val="33639394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dirty="0"/>
          </a:p>
        </p:txBody>
      </p:sp>
    </p:spTree>
    <p:extLst>
      <p:ext uri="{BB962C8B-B14F-4D97-AF65-F5344CB8AC3E}">
        <p14:creationId xmlns:p14="http://schemas.microsoft.com/office/powerpoint/2010/main" val="335590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dirty="0"/>
          </a:p>
        </p:txBody>
      </p:sp>
    </p:spTree>
    <p:extLst>
      <p:ext uri="{BB962C8B-B14F-4D97-AF65-F5344CB8AC3E}">
        <p14:creationId xmlns:p14="http://schemas.microsoft.com/office/powerpoint/2010/main" val="3801239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dirty="0"/>
          </a:p>
        </p:txBody>
      </p:sp>
    </p:spTree>
    <p:extLst>
      <p:ext uri="{BB962C8B-B14F-4D97-AF65-F5344CB8AC3E}">
        <p14:creationId xmlns:p14="http://schemas.microsoft.com/office/powerpoint/2010/main" val="1240511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dirty="0"/>
          </a:p>
        </p:txBody>
      </p:sp>
    </p:spTree>
    <p:extLst>
      <p:ext uri="{BB962C8B-B14F-4D97-AF65-F5344CB8AC3E}">
        <p14:creationId xmlns:p14="http://schemas.microsoft.com/office/powerpoint/2010/main" val="6876157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dirty="0"/>
          </a:p>
        </p:txBody>
      </p:sp>
    </p:spTree>
    <p:extLst>
      <p:ext uri="{BB962C8B-B14F-4D97-AF65-F5344CB8AC3E}">
        <p14:creationId xmlns:p14="http://schemas.microsoft.com/office/powerpoint/2010/main" val="1048128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dirty="0"/>
          </a:p>
        </p:txBody>
      </p:sp>
    </p:spTree>
    <p:extLst>
      <p:ext uri="{BB962C8B-B14F-4D97-AF65-F5344CB8AC3E}">
        <p14:creationId xmlns:p14="http://schemas.microsoft.com/office/powerpoint/2010/main" val="2424006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dirty="0"/>
          </a:p>
        </p:txBody>
      </p:sp>
    </p:spTree>
    <p:extLst>
      <p:ext uri="{BB962C8B-B14F-4D97-AF65-F5344CB8AC3E}">
        <p14:creationId xmlns:p14="http://schemas.microsoft.com/office/powerpoint/2010/main" val="37283095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dirty="0"/>
          </a:p>
        </p:txBody>
      </p:sp>
    </p:spTree>
    <p:extLst>
      <p:ext uri="{BB962C8B-B14F-4D97-AF65-F5344CB8AC3E}">
        <p14:creationId xmlns:p14="http://schemas.microsoft.com/office/powerpoint/2010/main" val="221138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718586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dirty="0"/>
          </a:p>
        </p:txBody>
      </p:sp>
    </p:spTree>
    <p:extLst>
      <p:ext uri="{BB962C8B-B14F-4D97-AF65-F5344CB8AC3E}">
        <p14:creationId xmlns:p14="http://schemas.microsoft.com/office/powerpoint/2010/main" val="16850900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dirty="0"/>
          </a:p>
        </p:txBody>
      </p:sp>
    </p:spTree>
    <p:extLst>
      <p:ext uri="{BB962C8B-B14F-4D97-AF65-F5344CB8AC3E}">
        <p14:creationId xmlns:p14="http://schemas.microsoft.com/office/powerpoint/2010/main" val="3677615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dirty="0"/>
          </a:p>
        </p:txBody>
      </p:sp>
    </p:spTree>
    <p:extLst>
      <p:ext uri="{BB962C8B-B14F-4D97-AF65-F5344CB8AC3E}">
        <p14:creationId xmlns:p14="http://schemas.microsoft.com/office/powerpoint/2010/main" val="29791099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dirty="0"/>
          </a:p>
        </p:txBody>
      </p:sp>
    </p:spTree>
    <p:extLst>
      <p:ext uri="{BB962C8B-B14F-4D97-AF65-F5344CB8AC3E}">
        <p14:creationId xmlns:p14="http://schemas.microsoft.com/office/powerpoint/2010/main" val="805532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dirty="0"/>
          </a:p>
        </p:txBody>
      </p:sp>
    </p:spTree>
    <p:extLst>
      <p:ext uri="{BB962C8B-B14F-4D97-AF65-F5344CB8AC3E}">
        <p14:creationId xmlns:p14="http://schemas.microsoft.com/office/powerpoint/2010/main" val="2434656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dirty="0"/>
          </a:p>
        </p:txBody>
      </p:sp>
    </p:spTree>
    <p:extLst>
      <p:ext uri="{BB962C8B-B14F-4D97-AF65-F5344CB8AC3E}">
        <p14:creationId xmlns:p14="http://schemas.microsoft.com/office/powerpoint/2010/main" val="960353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dirty="0"/>
          </a:p>
        </p:txBody>
      </p:sp>
    </p:spTree>
    <p:extLst>
      <p:ext uri="{BB962C8B-B14F-4D97-AF65-F5344CB8AC3E}">
        <p14:creationId xmlns:p14="http://schemas.microsoft.com/office/powerpoint/2010/main" val="13826177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dirty="0"/>
          </a:p>
        </p:txBody>
      </p:sp>
    </p:spTree>
    <p:extLst>
      <p:ext uri="{BB962C8B-B14F-4D97-AF65-F5344CB8AC3E}">
        <p14:creationId xmlns:p14="http://schemas.microsoft.com/office/powerpoint/2010/main" val="163504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dirty="0"/>
          </a:p>
        </p:txBody>
      </p:sp>
    </p:spTree>
    <p:extLst>
      <p:ext uri="{BB962C8B-B14F-4D97-AF65-F5344CB8AC3E}">
        <p14:creationId xmlns:p14="http://schemas.microsoft.com/office/powerpoint/2010/main" val="3018623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dirty="0"/>
          </a:p>
        </p:txBody>
      </p:sp>
    </p:spTree>
    <p:extLst>
      <p:ext uri="{BB962C8B-B14F-4D97-AF65-F5344CB8AC3E}">
        <p14:creationId xmlns:p14="http://schemas.microsoft.com/office/powerpoint/2010/main" val="125382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7A59A6-127C-B344-AF6A-64C414F0D6F9}"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8F1B1-7C29-414C-AAAF-428E3D21B818}"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FB939-16BC-3A42-A97F-BBAC292D751D}"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D6E83C-4298-1842-BB35-45B45F9CD9A5}"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479606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F478CC-0D09-0640-875F-6EC37731167F}"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4271522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D0653A-E363-3049-A110-15C00E1D1491}"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39550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098B3-AB77-574E-9DDB-CF4313245035}"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5011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7B684-4DF7-214E-A37F-7777CAE3B7EE}" type="datetime1">
              <a:rPr lang="en-US" smtClean="0"/>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7098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7FA01-7D4B-2945-9696-ADD63BE6DBDB}" type="datetime1">
              <a:rPr lang="en-US" smtClean="0"/>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346991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F7573-2750-C949-8D7C-5741AEDAAECB}" type="datetime1">
              <a:rPr lang="en-US" smtClean="0"/>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028604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C8A1A8-2B01-864E-BEA0-A4C8D573C2D4}"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8655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70A7A-857D-6F4F-9AC9-40611097078A}"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F8F3C4-A320-D54C-8583-74399E336681}"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2926052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DD32-A6D4-CE4B-9082-579F4533C12E}"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089258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A7AF-839C-D245-9E62-7BFC65313C12}"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3782194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143000" y="2024244"/>
            <a:ext cx="6858000" cy="1577794"/>
          </a:xfrm>
          <a:prstGeom prst="rect">
            <a:avLst/>
          </a:prstGeom>
        </p:spPr>
        <p:txBody>
          <a:bodyPr>
            <a:noAutofit/>
          </a:bodyPr>
          <a:lstStyle>
            <a:lvl1pPr algn="ct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628651" y="365126"/>
            <a:ext cx="4412765" cy="2001147"/>
          </a:xfrm>
          <a:prstGeom prst="rect">
            <a:avLst/>
          </a:prstGeom>
        </p:spPr>
        <p:txBody>
          <a:bodyPr>
            <a:noAutofit/>
          </a:bodyPr>
          <a:lstStyle>
            <a:lvl1pPr>
              <a:defRPr sz="3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3522796" cy="1325563"/>
          </a:xfrm>
          <a:prstGeom prst="rect">
            <a:avLst/>
          </a:prstGeom>
        </p:spPr>
        <p:txBody>
          <a:bodyPr>
            <a:normAutofit/>
          </a:bodyPr>
          <a:lstStyle>
            <a:lvl1pPr>
              <a:defRPr sz="24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628651" y="3602038"/>
            <a:ext cx="1689197"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B42E3-F45D-7F42-9552-6C88559A9140}" type="datetime1">
              <a:rPr lang="en-US" smtClean="0"/>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9449E-1D4A-7C48-90A1-18A190DABABA}"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F03B8B-277E-4442-B03D-D559EDF32F50}" type="datetime1">
              <a:rPr lang="en-US" smtClean="0"/>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E28E0-D16F-BD4F-BD44-B3746D1CD880}" type="datetime1">
              <a:rPr lang="en-US" smtClean="0"/>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2E4AC8-B930-374D-923A-D8541B0B5949}" type="datetime1">
              <a:rPr lang="en-US" smtClean="0"/>
              <a:t>10/22/23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DE4DEBC-1626-9945-BD0A-3B46C12EBD88}" type="datetime1">
              <a:rPr lang="en-US" smtClean="0"/>
              <a:t>10/22/23</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sp>
        <p:nvSpPr>
          <p:cNvPr id="4" name="Text Placeholder 3"/>
          <p:cNvSpPr>
            <a:spLocks noGrp="1"/>
          </p:cNvSpPr>
          <p:nvPr>
            <p:ph type="body" sz="half" idx="2"/>
          </p:nvPr>
        </p:nvSpPr>
        <p:spPr>
          <a:xfrm>
            <a:off x="822960" y="5907024"/>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27B79E1-71A3-374D-9A3E-4967ED5D4A23}" type="datetime1">
              <a:rPr lang="en-US" smtClean="0"/>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675">
                <a:solidFill>
                  <a:srgbClr val="FFFFFF"/>
                </a:solidFill>
              </a:defRPr>
            </a:lvl1pPr>
          </a:lstStyle>
          <a:p>
            <a:fld id="{C9518E9A-D1EB-2948-87C0-C0A35B63D221}" type="datetime1">
              <a:rPr lang="en-US" smtClean="0"/>
              <a:t>10/22/23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788">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C1F75-12FB-8F48-9089-6E7474B6CB51}" type="datetime1">
              <a:rPr lang="en-US" smtClean="0"/>
              <a:t>10/22/23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4073450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649" r:id="rId12"/>
    <p:sldLayoutId id="2147483654" r:id="rId13"/>
    <p:sldLayoutId id="21474836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cs?searchtype=author&amp;query=Jones%2C+L" TargetMode="External"/><Relationship Id="rId3" Type="http://schemas.openxmlformats.org/officeDocument/2006/relationships/hyperlink" Target="https://www.altexsoft.com/blog/generative-ai/" TargetMode="External"/><Relationship Id="rId7" Type="http://schemas.openxmlformats.org/officeDocument/2006/relationships/hyperlink" Target="https://arxiv.org/search/cs?searchtype=author&amp;query=Uszkoreit%2C+J" TargetMode="External"/><Relationship Id="rId12" Type="http://schemas.openxmlformats.org/officeDocument/2006/relationships/image" Target="../media/image55.png"/><Relationship Id="rId2" Type="http://schemas.openxmlformats.org/officeDocument/2006/relationships/notesSlide" Target="../notesSlides/notesSlide101.xml"/><Relationship Id="rId1" Type="http://schemas.openxmlformats.org/officeDocument/2006/relationships/slideLayout" Target="../slideLayouts/slideLayout13.xml"/><Relationship Id="rId6" Type="http://schemas.openxmlformats.org/officeDocument/2006/relationships/hyperlink" Target="https://arxiv.org/search/cs?searchtype=author&amp;query=Parmar%2C+N" TargetMode="External"/><Relationship Id="rId11" Type="http://schemas.openxmlformats.org/officeDocument/2006/relationships/hyperlink" Target="https://arxiv.org/search/cs?searchtype=author&amp;query=Polosukhin%2C+I" TargetMode="External"/><Relationship Id="rId5" Type="http://schemas.openxmlformats.org/officeDocument/2006/relationships/hyperlink" Target="https://arxiv.org/search/cs?searchtype=author&amp;query=Shazeer%2C+N" TargetMode="External"/><Relationship Id="rId10" Type="http://schemas.openxmlformats.org/officeDocument/2006/relationships/hyperlink" Target="https://arxiv.org/search/cs?searchtype=author&amp;query=Kaiser%2C+L" TargetMode="External"/><Relationship Id="rId4" Type="http://schemas.openxmlformats.org/officeDocument/2006/relationships/hyperlink" Target="https://arxiv.org/search/cs?searchtype=author&amp;query=Vaswani%2C+A" TargetMode="External"/><Relationship Id="rId9" Type="http://schemas.openxmlformats.org/officeDocument/2006/relationships/hyperlink" Target="https://arxiv.org/search/cs?searchtype=author&amp;query=Gomez%2C+A+N"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plot.ly/pyth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7.tiff"/><Relationship Id="rId4" Type="http://schemas.openxmlformats.org/officeDocument/2006/relationships/image" Target="../media/image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efiks.com/"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maurocamaraescudero.netlify.app/post/assessing-a-variational-autoencoder-on-mnist-using-pytorch/"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6476" y="1530028"/>
            <a:ext cx="7835203" cy="1742092"/>
          </a:xfrm>
        </p:spPr>
        <p:txBody>
          <a:bodyPr>
            <a:noAutofit/>
          </a:bodyPr>
          <a:lstStyle/>
          <a:p>
            <a:r>
              <a:rPr lang="en-US" sz="4000" b="1" dirty="0">
                <a:latin typeface="Calibri" panose="020F0502020204030204" pitchFamily="34" charset="0"/>
                <a:cs typeface="Calibri" panose="020F0502020204030204" pitchFamily="34" charset="0"/>
              </a:rPr>
              <a:t>Internet of Things: Data Collection and Analysis</a:t>
            </a:r>
          </a:p>
        </p:txBody>
      </p:sp>
      <p:sp>
        <p:nvSpPr>
          <p:cNvPr id="3" name="Subtitle 2"/>
          <p:cNvSpPr>
            <a:spLocks noGrp="1"/>
          </p:cNvSpPr>
          <p:nvPr>
            <p:ph type="subTitle" idx="1"/>
          </p:nvPr>
        </p:nvSpPr>
        <p:spPr>
          <a:xfrm>
            <a:off x="3654695" y="4885565"/>
            <a:ext cx="5184479" cy="1742093"/>
          </a:xfrm>
        </p:spPr>
        <p:txBody>
          <a:bodyPr>
            <a:noAutofit/>
          </a:bodyPr>
          <a:lstStyle/>
          <a:p>
            <a:pPr algn="r"/>
            <a:r>
              <a:rPr lang="en-US" sz="2000" dirty="0">
                <a:latin typeface="Arial" panose="020B0604020202020204" pitchFamily="34" charset="0"/>
                <a:cs typeface="Arial" panose="020B0604020202020204" pitchFamily="34" charset="0"/>
              </a:rPr>
              <a:t>John L. Manferdelli</a:t>
            </a:r>
          </a:p>
          <a:p>
            <a:pPr algn="r"/>
            <a:r>
              <a:rPr lang="en-US" sz="2000" dirty="0" err="1">
                <a:latin typeface="Arial" panose="020B0604020202020204" pitchFamily="34" charset="0"/>
                <a:cs typeface="Arial" panose="020B0604020202020204" pitchFamily="34" charset="0"/>
              </a:rPr>
              <a:t>johnmanferdelli@hotmail.com</a:t>
            </a:r>
            <a:r>
              <a:rPr lang="en-US" sz="2000"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78EF676C-6A2E-2944-BDA8-1DB611C1EA0A}"/>
              </a:ext>
            </a:extLst>
          </p:cNvPr>
          <p:cNvSpPr txBox="1"/>
          <p:nvPr/>
        </p:nvSpPr>
        <p:spPr>
          <a:xfrm>
            <a:off x="826476" y="5007219"/>
            <a:ext cx="2162908" cy="300082"/>
          </a:xfrm>
          <a:prstGeom prst="rect">
            <a:avLst/>
          </a:prstGeom>
          <a:noFill/>
        </p:spPr>
        <p:txBody>
          <a:bodyPr wrap="square" rtlCol="0">
            <a:spAutoFit/>
          </a:bodyPr>
          <a:lstStyle/>
          <a:p>
            <a:r>
              <a:rPr lang="en-US" sz="1350" dirty="0"/>
              <a:t>October 6, 2023, 10:30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8370"/>
            <a:ext cx="8498920" cy="651272"/>
          </a:xfrm>
        </p:spPr>
        <p:txBody>
          <a:bodyPr anchor="ctr">
            <a:noAutofit/>
          </a:bodyPr>
          <a:lstStyle/>
          <a:p>
            <a:pPr algn="ctr"/>
            <a:r>
              <a:rPr lang="en-US" sz="4000" dirty="0">
                <a:latin typeface="Arial" charset="0"/>
                <a:ea typeface="Arial" charset="0"/>
                <a:cs typeface="Arial" charset="0"/>
              </a:rPr>
              <a:t>Long term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139" y="1962875"/>
                <a:ext cx="8270321" cy="38249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Law of large numbers: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Lim</a:t>
                </a:r>
                <a:r>
                  <a:rPr lang="en-US" sz="2000" baseline="-25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𝑃</m:t>
                    </m:r>
                    <m:d>
                      <m:dPr>
                        <m:ctrlPr>
                          <a:rPr lang="en-US" sz="2000" b="0" i="1" smtClean="0">
                            <a:latin typeface="Cambria Math" panose="02040503050406030204" pitchFamily="18" charset="0"/>
                            <a:ea typeface="Arial" charset="0"/>
                            <a:cs typeface="Arial" charset="0"/>
                            <a:sym typeface="Wingdings" pitchFamily="2" charset="2"/>
                          </a:rPr>
                        </m:ctrlPr>
                      </m:dPr>
                      <m:e>
                        <m:d>
                          <m:dPr>
                            <m:begChr m:val="|"/>
                            <m:endChr m:val="|"/>
                            <m:ctrlPr>
                              <a:rPr lang="en-US" sz="2000" b="0" i="1" smtClean="0">
                                <a:latin typeface="Cambria Math" panose="02040503050406030204" pitchFamily="18" charset="0"/>
                                <a:ea typeface="Arial" charset="0"/>
                                <a:cs typeface="Arial" charset="0"/>
                                <a:sym typeface="Wingdings" pitchFamily="2" charset="2"/>
                              </a:rPr>
                            </m:ctrlPr>
                          </m:dPr>
                          <m:e>
                            <m:f>
                              <m:fPr>
                                <m:ctrlPr>
                                  <a:rPr lang="en-US" sz="2000" b="0" i="1" smtClean="0">
                                    <a:latin typeface="Cambria Math" panose="02040503050406030204" pitchFamily="18" charset="0"/>
                                    <a:cs typeface="Arial" charset="0"/>
                                    <a:sym typeface="Wingdings" pitchFamily="2" charset="2"/>
                                  </a:rPr>
                                </m:ctrlPr>
                              </m:fPr>
                              <m:num>
                                <m:sSub>
                                  <m:sSubPr>
                                    <m:ctrlPr>
                                      <a:rPr lang="en-US" sz="2000" b="0" i="1" smtClean="0">
                                        <a:latin typeface="Cambria Math" panose="02040503050406030204" pitchFamily="18" charset="0"/>
                                        <a:cs typeface="Arial" charset="0"/>
                                        <a:sym typeface="Wingdings" pitchFamily="2" charset="2"/>
                                      </a:rPr>
                                    </m:ctrlPr>
                                  </m:sSubPr>
                                  <m:e>
                                    <m:r>
                                      <a:rPr lang="en-US" sz="2000" b="0" i="1" smtClean="0">
                                        <a:latin typeface="Cambria Math" panose="02040503050406030204" pitchFamily="18" charset="0"/>
                                        <a:cs typeface="Arial" charset="0"/>
                                        <a:sym typeface="Wingdings" pitchFamily="2" charset="2"/>
                                      </a:rPr>
                                      <m:t>𝑆</m:t>
                                    </m:r>
                                  </m:e>
                                  <m:sub>
                                    <m:r>
                                      <a:rPr lang="en-US" sz="2000" b="0" i="1" smtClean="0">
                                        <a:latin typeface="Cambria Math" panose="02040503050406030204" pitchFamily="18" charset="0"/>
                                        <a:cs typeface="Arial" charset="0"/>
                                        <a:sym typeface="Wingdings" pitchFamily="2" charset="2"/>
                                      </a:rPr>
                                      <m:t>𝑛</m:t>
                                    </m:r>
                                  </m:sub>
                                </m:sSub>
                              </m:num>
                              <m:den>
                                <m:r>
                                  <a:rPr lang="en-US" sz="2000" b="0" i="1" smtClean="0">
                                    <a:latin typeface="Cambria Math" panose="02040503050406030204" pitchFamily="18" charset="0"/>
                                    <a:cs typeface="Arial" charset="0"/>
                                    <a:sym typeface="Wingdings" pitchFamily="2" charset="2"/>
                                  </a:rPr>
                                  <m:t>𝑛</m:t>
                                </m:r>
                              </m:den>
                            </m:f>
                            <m:r>
                              <a:rPr lang="en-US" sz="2000" b="0" i="1" smtClean="0">
                                <a:latin typeface="Cambria Math" panose="02040503050406030204" pitchFamily="18" charset="0"/>
                                <a:cs typeface="Arial" charset="0"/>
                                <a:sym typeface="Wingdings" pitchFamily="2" charset="2"/>
                              </a:rPr>
                              <m:t> − </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𝜇</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m:t>
                        </m:r>
                        <m:r>
                          <a:rPr lang="en-US" sz="2000" b="0" i="1" smtClean="0">
                            <a:latin typeface="Cambria Math" panose="02040503050406030204" pitchFamily="18" charset="0"/>
                            <a:ea typeface="Cambria Math" panose="02040503050406030204" pitchFamily="18" charset="0"/>
                            <a:cs typeface="Arial" charset="0"/>
                            <a:sym typeface="Wingdings" pitchFamily="2" charset="2"/>
                          </a:rPr>
                          <m:t>𝜖</m:t>
                        </m:r>
                      </m:e>
                    </m:d>
                    <m:r>
                      <a:rPr lang="en-US" sz="2000" b="0" i="1" smtClean="0">
                        <a:latin typeface="Cambria Math" panose="02040503050406030204" pitchFamily="18" charset="0"/>
                        <a:ea typeface="Cambria Math" panose="02040503050406030204" pitchFamily="18" charset="0"/>
                        <a:cs typeface="Arial" charset="0"/>
                        <a:sym typeface="Wingdings" pitchFamily="2" charset="2"/>
                      </a:rPr>
                      <m:t>=0</m:t>
                    </m:r>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of the most important theorems in probability is the central limit theorem which strengthens the law of large numbers.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Central Limit Theorem: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be independent, identically distributed random variables with mean 𝜇 and variance 𝜎.  Define S</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Let T</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𝑆</m:t>
                        </m:r>
                        <m:r>
                          <a:rPr lang="en-US" sz="2000" i="1" baseline="-25000">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𝑛</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𝑛</m:t>
                        </m:r>
                      </m:den>
                    </m:f>
                  </m:oMath>
                </a14:m>
                <a:r>
                  <a:rPr lang="en-US" sz="2000" dirty="0">
                    <a:latin typeface="Calibri" panose="020F0502020204030204" pitchFamily="34" charset="0"/>
                    <a:ea typeface="Arial" charset="0"/>
                    <a:cs typeface="Calibri" panose="020F0502020204030204" pitchFamily="34" charset="0"/>
                  </a:rPr>
                  <a:t>.  Then</a:t>
                </a:r>
              </a:p>
              <a:p>
                <a:pPr lvl="1" algn="l"/>
                <a:r>
                  <a:rPr lang="en-US" sz="2000" dirty="0">
                    <a:latin typeface="Calibri" panose="020F0502020204030204" pitchFamily="34" charset="0"/>
                    <a:ea typeface="Arial" charset="0"/>
                    <a:cs typeface="Calibri" panose="020F0502020204030204" pitchFamily="34" charset="0"/>
                  </a:rPr>
                  <a:t>P(a ≤ T</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 b)=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ad>
                          <m:radPr>
                            <m:degHide m:val="on"/>
                            <m:ctrlPr>
                              <a:rPr lang="en-US" sz="2000" b="0" i="1" smtClean="0">
                                <a:latin typeface="Cambria Math" panose="02040503050406030204" pitchFamily="18" charset="0"/>
                                <a:cs typeface="Arial" charset="0"/>
                              </a:rPr>
                            </m:ctrlPr>
                          </m:radPr>
                          <m:deg/>
                          <m:e>
                            <m:r>
                              <m:rPr>
                                <m:nor/>
                              </m:rPr>
                              <a:rPr lang="en-US" sz="2000" b="0" i="0" smtClean="0">
                                <a:latin typeface="Calibri" panose="020F0502020204030204" pitchFamily="34"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𝑎</m:t>
                        </m:r>
                      </m:sub>
                      <m:sup>
                        <m:r>
                          <a:rPr lang="en-US" sz="2000" b="0" i="1" smtClean="0">
                            <a:latin typeface="Cambria Math" panose="02040503050406030204" pitchFamily="18" charset="0"/>
                            <a:cs typeface="Arial" charset="0"/>
                          </a:rPr>
                          <m:t>𝑏</m:t>
                        </m:r>
                      </m:sup>
                      <m:e>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𝑥</m:t>
                                    </m:r>
                                    <m:r>
                                      <a:rPr lang="en-US" sz="2000" b="0" i="1" baseline="30000" smtClean="0">
                                        <a:latin typeface="Cambria Math" panose="02040503050406030204" pitchFamily="18" charset="0"/>
                                        <a:cs typeface="Arial" charset="0"/>
                                      </a:rPr>
                                      <m:t>2</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sz="15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139" y="1962875"/>
                <a:ext cx="8270321" cy="3824976"/>
              </a:xfrm>
              <a:blipFill>
                <a:blip r:embed="rId3"/>
                <a:stretch>
                  <a:fillRect l="-613" t="-1987" b="-16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167125"/>
            <a:ext cx="1600200" cy="273844"/>
          </a:xfrm>
        </p:spPr>
        <p:txBody>
          <a:bodyPr/>
          <a:lstStyle/>
          <a:p>
            <a:fld id="{FA32F8ED-EEB4-4D51-9E8E-3B145D9B9811}" type="slidenum">
              <a:rPr lang="en-US" smtClean="0"/>
              <a:pPr/>
              <a:t>10</a:t>
            </a:fld>
            <a:endParaRPr lang="en-US" dirty="0"/>
          </a:p>
        </p:txBody>
      </p:sp>
    </p:spTree>
    <p:extLst>
      <p:ext uri="{BB962C8B-B14F-4D97-AF65-F5344CB8AC3E}">
        <p14:creationId xmlns:p14="http://schemas.microsoft.com/office/powerpoint/2010/main" val="3916101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RNN</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Language models</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generation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Translation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speech recognition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text summarization</a:t>
            </a: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References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https://medium.com/dejunhuang</a:t>
            </a:r>
          </a:p>
          <a:p>
            <a:pPr marL="600075" lvl="1" indent="-257175" algn="l">
              <a:lnSpc>
                <a:spcPct val="100000"/>
              </a:lnSpc>
              <a:spcBef>
                <a:spcPts val="0"/>
              </a:spcBef>
              <a:buFont typeface="Arial" panose="020B0604020202020204" pitchFamily="34" charset="0"/>
              <a:buChar char="•"/>
            </a:pPr>
            <a:r>
              <a:rPr lang="en-US" sz="2000" dirty="0" err="1">
                <a:latin typeface="Calibri" panose="020F0502020204030204" pitchFamily="34" charset="0"/>
                <a:ea typeface="Arial" charset="0"/>
                <a:cs typeface="Calibri" panose="020F0502020204030204" pitchFamily="34" charset="0"/>
              </a:rPr>
              <a:t>leewayhertz.com</a:t>
            </a:r>
            <a:r>
              <a:rPr lang="en-US" sz="2000" dirty="0">
                <a:latin typeface="Calibri" panose="020F0502020204030204" pitchFamily="34" charset="0"/>
                <a:ea typeface="Arial" charset="0"/>
                <a:cs typeface="Calibri" panose="020F0502020204030204" pitchFamily="34" charset="0"/>
              </a:rPr>
              <a:t>/artificial-intelligence-application-development-company</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https://</a:t>
            </a:r>
            <a:r>
              <a:rPr lang="en-US" sz="2000" dirty="0" err="1">
                <a:latin typeface="Calibri" panose="020F0502020204030204" pitchFamily="34" charset="0"/>
                <a:ea typeface="Arial" charset="0"/>
                <a:cs typeface="Calibri" panose="020F0502020204030204" pitchFamily="34" charset="0"/>
              </a:rPr>
              <a:t>www.analyticsvidhya.com</a:t>
            </a:r>
            <a:r>
              <a:rPr lang="en-US" sz="2000" dirty="0">
                <a:latin typeface="Calibri" panose="020F0502020204030204" pitchFamily="34" charset="0"/>
                <a:ea typeface="Arial" charset="0"/>
                <a:cs typeface="Calibri" panose="020F0502020204030204" pitchFamily="34" charset="0"/>
              </a:rPr>
              <a:t>/</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pic>
        <p:nvPicPr>
          <p:cNvPr id="4" name="Picture 2" descr="Neural networks architecture">
            <a:extLst>
              <a:ext uri="{FF2B5EF4-FFF2-40B4-BE49-F238E27FC236}">
                <a16:creationId xmlns:a16="http://schemas.microsoft.com/office/drawing/2014/main" id="{F3E996F0-A2B9-8E36-112F-260F1713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4"/>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DFA210E1-6A8A-FAE2-4BAC-D31605FF2C77}"/>
              </a:ext>
            </a:extLst>
          </p:cNvPr>
          <p:cNvSpPr txBox="1">
            <a:spLocks/>
          </p:cNvSpPr>
          <p:nvPr/>
        </p:nvSpPr>
        <p:spPr>
          <a:xfrm>
            <a:off x="7315200" y="6368153"/>
            <a:ext cx="16002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100</a:t>
            </a:fld>
            <a:endParaRPr lang="en-US" dirty="0"/>
          </a:p>
        </p:txBody>
      </p:sp>
    </p:spTree>
    <p:extLst>
      <p:ext uri="{BB962C8B-B14F-4D97-AF65-F5344CB8AC3E}">
        <p14:creationId xmlns:p14="http://schemas.microsoft.com/office/powerpoint/2010/main" val="25577757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49"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Generative AI</a:t>
            </a:r>
          </a:p>
        </p:txBody>
      </p:sp>
      <p:sp>
        <p:nvSpPr>
          <p:cNvPr id="3" name="Content Placeholder 2"/>
          <p:cNvSpPr>
            <a:spLocks noGrp="1"/>
          </p:cNvSpPr>
          <p:nvPr>
            <p:ph idx="1"/>
          </p:nvPr>
        </p:nvSpPr>
        <p:spPr>
          <a:xfrm>
            <a:off x="221149" y="1249816"/>
            <a:ext cx="8452951" cy="3385957"/>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Reference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hlinkClick r:id="rId3"/>
              </a:rPr>
              <a:t>https://www.altexsoft.com/blog/generative-ai/</a:t>
            </a:r>
            <a:endParaRPr lang="en-US" sz="2000" dirty="0">
              <a:latin typeface="Calibri" panose="020F0502020204030204" pitchFamily="34" charset="0"/>
              <a:ea typeface="Arial"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Generative Adversarial Networks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Generator and Discriminator are both NN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them both and add noise</a:t>
            </a:r>
          </a:p>
          <a:p>
            <a:pPr algn="l"/>
            <a:r>
              <a:rPr lang="en-US" sz="2000" dirty="0">
                <a:latin typeface="Calibri" panose="020F0502020204030204" pitchFamily="34" charset="0"/>
                <a:ea typeface="Arial" charset="0"/>
                <a:cs typeface="Calibri" panose="020F0502020204030204" pitchFamily="34" charset="0"/>
              </a:rPr>
              <a:t>Transformers: </a:t>
            </a:r>
            <a:r>
              <a:rPr lang="en-US" sz="2000" dirty="0">
                <a:solidFill>
                  <a:srgbClr val="000000"/>
                </a:solidFill>
                <a:latin typeface="Calibri" panose="020F0502020204030204" pitchFamily="34" charset="0"/>
                <a:cs typeface="Calibri" panose="020F0502020204030204" pitchFamily="34" charset="0"/>
              </a:rPr>
              <a:t>Attention Is All You Need</a:t>
            </a:r>
          </a:p>
          <a:p>
            <a:pPr algn="l"/>
            <a:r>
              <a:rPr lang="en-US" sz="2000" dirty="0">
                <a:solidFill>
                  <a:srgbClr val="000000"/>
                </a:solidFill>
                <a:latin typeface="Calibri" panose="020F0502020204030204" pitchFamily="34" charset="0"/>
                <a:cs typeface="Calibri" panose="020F0502020204030204" pitchFamily="34" charset="0"/>
                <a:hlinkClick r:id="rId4"/>
              </a:rPr>
              <a:t>Ashish Vaswani</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5"/>
              </a:rPr>
              <a:t>Noam Shazeer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6"/>
              </a:rPr>
              <a:t>Niki Parmar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7"/>
              </a:rPr>
              <a:t>Jakob Uszkoreit</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8"/>
              </a:rPr>
              <a:t>Llion Jones</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9"/>
              </a:rPr>
              <a:t>Aidan N. Gomez</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0"/>
              </a:rPr>
              <a:t>Lukasz Kaiser</a:t>
            </a:r>
            <a:r>
              <a:rPr lang="en-US" sz="2000" dirty="0">
                <a:solidFill>
                  <a:srgbClr val="000000"/>
                </a:solidFill>
                <a:latin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cs typeface="Calibri" panose="020F0502020204030204" pitchFamily="34" charset="0"/>
                <a:hlinkClick r:id="rId11"/>
              </a:rPr>
              <a:t>Illia Polosukhin</a:t>
            </a:r>
            <a:endParaRPr lang="en-US" sz="2000" dirty="0">
              <a:solidFill>
                <a:srgbClr val="000000"/>
              </a:solidFill>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algn="l"/>
            <a:endParaRPr lang="en-US" sz="1500"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88200" y="6294044"/>
            <a:ext cx="1600200" cy="273844"/>
          </a:xfrm>
        </p:spPr>
        <p:txBody>
          <a:bodyPr/>
          <a:lstStyle/>
          <a:p>
            <a:fld id="{FA32F8ED-EEB4-4D51-9E8E-3B145D9B9811}" type="slidenum">
              <a:rPr lang="en-US" smtClean="0"/>
              <a:pPr/>
              <a:t>101</a:t>
            </a:fld>
            <a:endParaRPr lang="en-US" dirty="0"/>
          </a:p>
        </p:txBody>
      </p:sp>
      <p:pic>
        <p:nvPicPr>
          <p:cNvPr id="1030" name="Picture 6" descr="GAN architecture">
            <a:extLst>
              <a:ext uri="{FF2B5EF4-FFF2-40B4-BE49-F238E27FC236}">
                <a16:creationId xmlns:a16="http://schemas.microsoft.com/office/drawing/2014/main" id="{292F70AB-DC4D-A55B-B8FE-919573E049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5033" y="4194425"/>
            <a:ext cx="4073267" cy="2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15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274" y="14679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Transformers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102</a:t>
            </a:fld>
            <a:endParaRPr lang="en-US" dirty="0"/>
          </a:p>
        </p:txBody>
      </p:sp>
      <p:pic>
        <p:nvPicPr>
          <p:cNvPr id="2052" name="Picture 4" descr="The transformer-model architecture. Source: The “Attention is all you need” paper by Google">
            <a:extLst>
              <a:ext uri="{FF2B5EF4-FFF2-40B4-BE49-F238E27FC236}">
                <a16:creationId xmlns:a16="http://schemas.microsoft.com/office/drawing/2014/main" id="{8CF4220B-A181-C569-0194-1EE97DA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256" y="1282701"/>
            <a:ext cx="6179943" cy="48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6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3155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Papers</a:t>
            </a:r>
            <a:endParaRPr lang="en-US" sz="33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1640" y="2137672"/>
            <a:ext cx="8322547" cy="3760686"/>
          </a:xfrm>
        </p:spPr>
        <p:txBody>
          <a:bodyPr>
            <a:noAutofit/>
          </a:bodyPr>
          <a:lstStyle/>
          <a:p>
            <a:pPr marL="257175" indent="-257175" algn="l">
              <a:buFont typeface="+mj-lt"/>
              <a:buAutoNum type="arabicPeriod"/>
            </a:pPr>
            <a:r>
              <a:rPr lang="en-US" sz="2000" dirty="0">
                <a:latin typeface="Calibri" panose="020F0502020204030204" pitchFamily="34" charset="0"/>
                <a:cs typeface="Calibri" panose="020F0502020204030204" pitchFamily="34" charset="0"/>
              </a:rPr>
              <a:t>Ashish Vaswani et al,  Attention Is All You Need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Yang et all, </a:t>
            </a:r>
            <a:r>
              <a:rPr lang="en-US" sz="2000" dirty="0" err="1">
                <a:latin typeface="Calibri" panose="020F0502020204030204" pitchFamily="34" charset="0"/>
                <a:cs typeface="Calibri" panose="020F0502020204030204" pitchFamily="34" charset="0"/>
              </a:rPr>
              <a:t>XLNet</a:t>
            </a:r>
            <a:r>
              <a:rPr lang="en-US" sz="2000" dirty="0">
                <a:latin typeface="Calibri" panose="020F0502020204030204" pitchFamily="34" charset="0"/>
                <a:cs typeface="Calibri" panose="020F0502020204030204" pitchFamily="34" charset="0"/>
              </a:rPr>
              <a:t>: Generalized Autoregressive Pretraining for Language Understanding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Zhu, Label Propagation</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Lepkhin</a:t>
            </a:r>
            <a:r>
              <a:rPr lang="en-US" sz="2000" dirty="0">
                <a:latin typeface="Calibri" panose="020F0502020204030204" pitchFamily="34" charset="0"/>
                <a:cs typeface="Calibri" panose="020F0502020204030204" pitchFamily="34" charset="0"/>
              </a:rPr>
              <a:t>, G-shard (</a:t>
            </a:r>
            <a:r>
              <a:rPr lang="en-US" sz="2000" dirty="0" err="1">
                <a:latin typeface="Calibri" panose="020F0502020204030204" pitchFamily="34" charset="0"/>
                <a:cs typeface="Calibri" panose="020F0502020204030204" pitchFamily="34" charset="0"/>
              </a:rPr>
              <a:t>Archiv</a:t>
            </a:r>
            <a:r>
              <a:rPr lang="en-US" sz="2000" dirty="0">
                <a:latin typeface="Calibri" panose="020F0502020204030204" pitchFamily="34" charset="0"/>
                <a:cs typeface="Calibri" panose="020F0502020204030204" pitchFamily="34" charset="0"/>
              </a:rPr>
              <a:t>)</a:t>
            </a:r>
          </a:p>
          <a:p>
            <a:pPr marL="257175" indent="-257175" algn="l">
              <a:buFont typeface="+mj-lt"/>
              <a:buAutoNum type="arabicPeriod"/>
            </a:pPr>
            <a:r>
              <a:rPr lang="en-US" sz="2000" dirty="0" err="1">
                <a:latin typeface="Calibri" panose="020F0502020204030204" pitchFamily="34" charset="0"/>
                <a:cs typeface="Calibri" panose="020F0502020204030204" pitchFamily="34" charset="0"/>
              </a:rPr>
              <a:t>Kingma</a:t>
            </a:r>
            <a:r>
              <a:rPr lang="en-US" sz="2000" dirty="0">
                <a:latin typeface="Calibri" panose="020F0502020204030204" pitchFamily="34" charset="0"/>
                <a:cs typeface="Calibri" panose="020F0502020204030204" pitchFamily="34" charset="0"/>
              </a:rPr>
              <a:t>, Autoencoding Variational Bayes</a:t>
            </a:r>
          </a:p>
          <a:p>
            <a:pPr marL="257175" indent="-257175" algn="l">
              <a:buFont typeface="+mj-lt"/>
              <a:buAutoNum type="arabicPeriod"/>
            </a:pPr>
            <a:r>
              <a:rPr lang="en-US" sz="2000" dirty="0">
                <a:latin typeface="Calibri" panose="020F0502020204030204" pitchFamily="34" charset="0"/>
                <a:cs typeface="Calibri" panose="020F0502020204030204" pitchFamily="34" charset="0"/>
              </a:rPr>
              <a:t>Devlin et al, BERT</a:t>
            </a:r>
          </a:p>
          <a:p>
            <a:pPr marL="257175" indent="-257175" algn="l">
              <a:buFont typeface="+mj-lt"/>
              <a:buAutoNum type="arabicPeriod"/>
            </a:pPr>
            <a:endParaRPr lang="en-US" sz="1200" dirty="0"/>
          </a:p>
          <a:p>
            <a:pPr marL="257175" indent="-257175" algn="l">
              <a:buFont typeface="+mj-lt"/>
              <a:buAutoNum type="arabicPeriod"/>
            </a:pPr>
            <a:endParaRPr lang="en-US" sz="1500" dirty="0">
              <a:latin typeface="Calibri" panose="020F0502020204030204" pitchFamily="34"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103</a:t>
            </a:fld>
            <a:endParaRPr lang="en-US" dirty="0"/>
          </a:p>
        </p:txBody>
      </p:sp>
    </p:spTree>
    <p:extLst>
      <p:ext uri="{BB962C8B-B14F-4D97-AF65-F5344CB8AC3E}">
        <p14:creationId xmlns:p14="http://schemas.microsoft.com/office/powerpoint/2010/main" val="191603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8966"/>
            <a:ext cx="8686800" cy="651272"/>
          </a:xfrm>
        </p:spPr>
        <p:txBody>
          <a:bodyPr anchor="ctr">
            <a:noAutofit/>
          </a:bodyPr>
          <a:lstStyle/>
          <a:p>
            <a:pPr algn="ctr"/>
            <a:r>
              <a:rPr lang="en-US" sz="4000" dirty="0">
                <a:latin typeface="Arial" charset="0"/>
                <a:ea typeface="Arial" charset="0"/>
                <a:cs typeface="Arial" charset="0"/>
              </a:rPr>
              <a:t>Confidence and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661" y="1944098"/>
                <a:ext cx="8299739" cy="296980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Chi squared distribution: Let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𝜐</a:t>
                </a:r>
                <a:r>
                  <a:rPr lang="en-US" sz="2000" dirty="0">
                    <a:latin typeface="Calibri" panose="020F0502020204030204" pitchFamily="34" charset="0"/>
                    <a:ea typeface="Arial" charset="0"/>
                    <a:cs typeface="Calibri" panose="020F0502020204030204" pitchFamily="34" charset="0"/>
                  </a:rPr>
                  <a:t> be independent, normally distributed random variables with mean 0 and variance 1.  Define 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𝜐</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For x≥0, k= 𝜐/2,</a:t>
                </a:r>
              </a:p>
              <a:p>
                <a:pPr lvl="1" algn="l"/>
                <a:r>
                  <a:rPr lang="en-US" sz="2000" dirty="0">
                    <a:latin typeface="Calibri" panose="020F0502020204030204" pitchFamily="34" charset="0"/>
                    <a:ea typeface="Arial" charset="0"/>
                    <a:cs typeface="Calibri" panose="020F0502020204030204" pitchFamily="34" charset="0"/>
                  </a:rPr>
                  <a:t>P(𝜒</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r>
                          <a:rPr lang="en-US" sz="2000" b="0" i="1" baseline="30000"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Γ</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𝑘</m:t>
                        </m:r>
                        <m:r>
                          <a:rPr lang="en-US" sz="2000" b="0" i="1" smtClean="0">
                            <a:latin typeface="Cambria Math" panose="02040503050406030204" pitchFamily="18" charset="0"/>
                            <a:ea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0</m:t>
                        </m:r>
                      </m:sub>
                      <m:sup>
                        <m:r>
                          <a:rPr lang="en-US" sz="2000" b="0" i="1" smtClean="0">
                            <a:latin typeface="Cambria Math" panose="02040503050406030204" pitchFamily="18" charset="0"/>
                            <a:cs typeface="Arial" charset="0"/>
                          </a:rPr>
                          <m:t>𝑥</m:t>
                        </m:r>
                      </m:sup>
                      <m:e>
                        <m:r>
                          <a:rPr lang="en-US" sz="2000" b="0" i="1" smtClean="0">
                            <a:latin typeface="Cambria Math" panose="02040503050406030204" pitchFamily="18" charset="0"/>
                            <a:cs typeface="Arial" charset="0"/>
                          </a:rPr>
                          <m:t>𝑢</m:t>
                        </m:r>
                        <m:r>
                          <a:rPr lang="en-US" sz="2000" b="0" i="1" smtClean="0">
                            <a:latin typeface="Cambria Math" panose="02040503050406030204" pitchFamily="18" charset="0"/>
                            <a:cs typeface="Arial" charset="0"/>
                          </a:rPr>
                          <m:t> </m:t>
                        </m:r>
                        <m:d>
                          <m:dPr>
                            <m:ctrlPr>
                              <a:rPr lang="en-US" sz="2000" b="0" i="1" baseline="30000" smtClean="0">
                                <a:latin typeface="Cambria Math" panose="02040503050406030204" pitchFamily="18" charset="0"/>
                                <a:cs typeface="Arial" charset="0"/>
                              </a:rPr>
                            </m:ctrlPr>
                          </m:dPr>
                          <m:e>
                            <m:r>
                              <a:rPr lang="en-US" sz="2000" b="0" i="1" baseline="30000" smtClean="0">
                                <a:latin typeface="Cambria Math" panose="02040503050406030204" pitchFamily="18" charset="0"/>
                                <a:cs typeface="Arial" charset="0"/>
                              </a:rPr>
                              <m:t>𝑘</m:t>
                            </m:r>
                            <m:r>
                              <a:rPr lang="en-US" sz="2000" b="0" i="1" baseline="30000" smtClean="0">
                                <a:latin typeface="Cambria Math" panose="02040503050406030204" pitchFamily="18" charset="0"/>
                                <a:cs typeface="Arial" charset="0"/>
                              </a:rPr>
                              <m:t>_1</m:t>
                            </m:r>
                          </m:e>
                        </m:d>
                        <m:func>
                          <m:funcPr>
                            <m:ctrlPr>
                              <a:rPr lang="en-US" sz="2000" b="0" i="1" smtClean="0">
                                <a:latin typeface="Cambria Math" panose="02040503050406030204" pitchFamily="18" charset="0"/>
                                <a:cs typeface="Arial" charset="0"/>
                              </a:rPr>
                            </m:ctrlPr>
                          </m:funcPr>
                          <m:fName>
                            <m:r>
                              <m:rPr>
                                <m:sty m:val="p"/>
                              </m:rPr>
                              <a:rPr lang="en-US" sz="2000" b="0" i="0" smtClean="0">
                                <a:latin typeface="Cambria Math" panose="02040503050406030204" pitchFamily="18" charset="0"/>
                                <a:cs typeface="Arial" charset="0"/>
                              </a:rPr>
                              <m:t>exp</m:t>
                            </m:r>
                          </m:fName>
                          <m:e>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𝑢</m:t>
                                    </m:r>
                                  </m:num>
                                  <m:den>
                                    <m:r>
                                      <a:rPr lang="en-US" sz="2000" b="0" i="1" smtClean="0">
                                        <a:latin typeface="Cambria Math" panose="02040503050406030204" pitchFamily="18" charset="0"/>
                                        <a:cs typeface="Arial" charset="0"/>
                                      </a:rPr>
                                      <m:t>2</m:t>
                                    </m:r>
                                  </m:den>
                                </m:f>
                              </m:e>
                            </m:d>
                          </m:e>
                        </m:func>
                        <m:r>
                          <a:rPr lang="en-US" sz="2000" b="0" i="1" smtClean="0">
                            <a:latin typeface="Cambria Math" panose="02040503050406030204" pitchFamily="18" charset="0"/>
                            <a:cs typeface="Arial" charset="0"/>
                          </a:rPr>
                          <m:t>𝑑𝑢</m:t>
                        </m:r>
                      </m:e>
                    </m:nary>
                  </m:oMath>
                </a14:m>
                <a:endParaRPr lang="en-US" sz="2000" dirty="0">
                  <a:latin typeface="Calibri" panose="020F0502020204030204" pitchFamily="34" charset="0"/>
                  <a:ea typeface="Arial" charset="0"/>
                  <a:cs typeface="Calibri" panose="020F0502020204030204" pitchFamily="34" charset="0"/>
                </a:endParaRPr>
              </a:p>
              <a:p>
                <a:pPr lvl="1" algn="l"/>
                <a:r>
                  <a:rPr lang="en-US" sz="2000" dirty="0">
                    <a:latin typeface="Calibri" panose="020F0502020204030204" pitchFamily="34" charset="0"/>
                    <a:ea typeface="Arial" charset="0"/>
                    <a:cs typeface="Calibri" panose="020F0502020204030204" pitchFamily="34" charset="0"/>
                  </a:rPr>
                  <a:t>This is the chi distribution with 𝜐-1 degrees of freedom.</a:t>
                </a:r>
              </a:p>
              <a:p>
                <a:pPr lvl="1"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come from the same distribution. Let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is a hypothesis that the observations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come from a normal distribution with mean 𝜇 and variance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Define S</a:t>
                </a:r>
                <a:r>
                  <a:rPr lang="en-US" sz="2000"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))/n.  We “accept” H</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with confidence .05 if 𝜒(.025)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𝑛𝑆</m:t>
                        </m:r>
                        <m:r>
                          <a:rPr lang="en-US" sz="2000" i="1" baseline="30000">
                            <a:latin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𝜎</m:t>
                        </m:r>
                        <m:r>
                          <a:rPr lang="en-US" sz="2000" i="1" baseline="3000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 𝜒(.975).</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661" y="1944098"/>
                <a:ext cx="8299739" cy="2969804"/>
              </a:xfrm>
              <a:blipFill>
                <a:blip r:embed="rId3"/>
                <a:stretch>
                  <a:fillRect l="-611" t="-2564" r="-1985" b="-170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72300" y="6187221"/>
            <a:ext cx="1600200" cy="273844"/>
          </a:xfrm>
        </p:spPr>
        <p:txBody>
          <a:bodyPr/>
          <a:lstStyle/>
          <a:p>
            <a:fld id="{FA32F8ED-EEB4-4D51-9E8E-3B145D9B9811}" type="slidenum">
              <a:rPr lang="en-US" smtClean="0"/>
              <a:pPr/>
              <a:t>11</a:t>
            </a:fld>
            <a:endParaRPr lang="en-US" dirty="0"/>
          </a:p>
        </p:txBody>
      </p:sp>
    </p:spTree>
    <p:extLst>
      <p:ext uri="{BB962C8B-B14F-4D97-AF65-F5344CB8AC3E}">
        <p14:creationId xmlns:p14="http://schemas.microsoft.com/office/powerpoint/2010/main" val="15894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5" y="177742"/>
            <a:ext cx="8498920" cy="651272"/>
          </a:xfrm>
        </p:spPr>
        <p:txBody>
          <a:bodyPr anchor="ctr">
            <a:noAutofit/>
          </a:bodyPr>
          <a:lstStyle/>
          <a:p>
            <a:pPr algn="ctr"/>
            <a:r>
              <a:rPr lang="en-US" sz="4000" dirty="0">
                <a:latin typeface="Arial" charset="0"/>
                <a:ea typeface="Arial" charset="0"/>
                <a:cs typeface="Arial" charset="0"/>
              </a:rPr>
              <a:t>Useful facts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7590" y="2064652"/>
                <a:ext cx="8123818" cy="363288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Stirling: </a:t>
                </a:r>
                <a14:m>
                  <m:oMath xmlns:m="http://schemas.openxmlformats.org/officeDocument/2006/math">
                    <m:r>
                      <a:rPr lang="en-US" sz="2000" b="0" i="1" smtClean="0">
                        <a:latin typeface="Cambria Math" panose="02040503050406030204" pitchFamily="18" charset="0"/>
                        <a:ea typeface="Arial" charset="0"/>
                        <a:cs typeface="Arial" charset="0"/>
                      </a:rPr>
                      <m:t>𝑛</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𝑛</m:t>
                        </m:r>
                      </m:e>
                    </m:rad>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𝑛</m:t>
                            </m:r>
                          </m:num>
                          <m:den>
                            <m:r>
                              <a:rPr lang="en-US" sz="2000" b="0" i="1" smtClean="0">
                                <a:latin typeface="Cambria Math" panose="02040503050406030204" pitchFamily="18" charset="0"/>
                                <a:ea typeface="Cambria Math" panose="02040503050406030204" pitchFamily="18" charset="0"/>
                                <a:cs typeface="Arial" charset="0"/>
                              </a:rPr>
                              <m:t>𝑒</m:t>
                            </m:r>
                          </m:den>
                        </m:f>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𝑛</m:t>
                        </m:r>
                      </m:sup>
                    </m:sSup>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Newton approximations: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want to find the roots of a differentiable function, f(x), Newton tells us to make an initial guess, x</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and then make successive iterations x</a:t>
                </a:r>
                <a:r>
                  <a:rPr lang="en-US" sz="2000" baseline="-25000" dirty="0">
                    <a:latin typeface="Calibri" panose="020F0502020204030204" pitchFamily="34" charset="0"/>
                    <a:ea typeface="Arial" charset="0"/>
                    <a:cs typeface="Calibri" panose="020F0502020204030204" pitchFamily="34" charset="0"/>
                  </a:rPr>
                  <a:t>i+1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𝑓</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𝑓</m:t>
                        </m:r>
                        <m:r>
                          <a:rPr lang="en-US" sz="2000" i="1" baseline="3000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den>
                    </m:f>
                  </m:oMath>
                </a14:m>
                <a:r>
                  <a:rPr lang="en-US" sz="2000" dirty="0">
                    <a:latin typeface="Calibri" panose="020F0502020204030204" pitchFamily="34" charset="0"/>
                    <a:ea typeface="Arial" charset="0"/>
                    <a:cs typeface="Calibri" panose="020F0502020204030204" pitchFamily="34" charset="0"/>
                  </a:rPr>
                  <a:t> until we’re satisfied that we are “close enough” to a root.</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7590" y="2064652"/>
                <a:ext cx="8123818" cy="3632886"/>
              </a:xfrm>
              <a:blipFill>
                <a:blip r:embed="rId3"/>
                <a:stretch>
                  <a:fillRect l="-468" t="-6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839805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56054"/>
            <a:ext cx="8479217" cy="651272"/>
          </a:xfrm>
        </p:spPr>
        <p:txBody>
          <a:bodyPr anchor="ctr">
            <a:normAutofit/>
          </a:bodyPr>
          <a:lstStyle/>
          <a:p>
            <a:pPr algn="ctr"/>
            <a:r>
              <a:rPr lang="en-US" sz="4000" dirty="0">
                <a:latin typeface="Arial" panose="020B0604020202020204" pitchFamily="34" charset="0"/>
                <a:cs typeface="Arial" panose="020B0604020202020204" pitchFamily="34" charset="0"/>
              </a:rPr>
              <a:t>Data mining and analysis, part 2</a:t>
            </a:r>
          </a:p>
        </p:txBody>
      </p:sp>
      <p:sp>
        <p:nvSpPr>
          <p:cNvPr id="3" name="Content Placeholder 2"/>
          <p:cNvSpPr>
            <a:spLocks noGrp="1"/>
          </p:cNvSpPr>
          <p:nvPr>
            <p:ph idx="1"/>
          </p:nvPr>
        </p:nvSpPr>
        <p:spPr>
          <a:xfrm>
            <a:off x="320040" y="2228850"/>
            <a:ext cx="8334683" cy="353258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The art of curve fitting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Model for machine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Supervised and unsupervised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Features and collection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Similarity and clustering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Feature cosine</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K-means clustering</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13194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281190"/>
            <a:ext cx="8498920" cy="651272"/>
          </a:xfrm>
        </p:spPr>
        <p:txBody>
          <a:bodyPr anchor="ctr">
            <a:noAutofit/>
          </a:bodyPr>
          <a:lstStyle/>
          <a:p>
            <a:pPr algn="ctr"/>
            <a:r>
              <a:rPr lang="en-US" sz="4000" dirty="0">
                <a:latin typeface="Arial" charset="0"/>
                <a:ea typeface="Arial" charset="0"/>
                <a:cs typeface="Arial" charset="0"/>
              </a:rPr>
              <a:t>Curve fitting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8600" y="1651403"/>
                <a:ext cx="8686800" cy="2632479"/>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rPr>
                  <a:t>Approximate f(x)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2</m:t>
                        </m:r>
                      </m:num>
                      <m:den>
                        <m:r>
                          <a:rPr lang="en-US" sz="2000" i="1">
                            <a:latin typeface="Cambria Math" panose="02040503050406030204" pitchFamily="18" charset="0"/>
                            <a:cs typeface="Arial" charset="0"/>
                          </a:rPr>
                          <m:t>5</m:t>
                        </m:r>
                      </m:den>
                    </m:f>
                  </m:oMath>
                </a14:m>
                <a:r>
                  <a:rPr lang="en-US" sz="2000" dirty="0">
                    <a:ea typeface="Arial" charset="0"/>
                    <a:cs typeface="Arial" charset="0"/>
                  </a:rPr>
                  <a:t> sin(2𝜋x), 0≤x≤1 by g(x) = a</a:t>
                </a:r>
                <a:r>
                  <a:rPr lang="en-US" sz="2000" baseline="-25000" dirty="0">
                    <a:ea typeface="Arial" charset="0"/>
                    <a:cs typeface="Arial" charset="0"/>
                  </a:rPr>
                  <a:t>n</a:t>
                </a:r>
                <a:r>
                  <a:rPr lang="en-US" sz="2000" dirty="0">
                    <a:ea typeface="Arial" charset="0"/>
                    <a:cs typeface="Arial" charset="0"/>
                  </a:rPr>
                  <a:t>x</a:t>
                </a:r>
                <a:r>
                  <a:rPr lang="en-US" sz="2000" baseline="30000" dirty="0">
                    <a:ea typeface="Arial" charset="0"/>
                    <a:cs typeface="Arial" charset="0"/>
                  </a:rPr>
                  <a:t>n</a:t>
                </a:r>
                <a:r>
                  <a:rPr lang="en-US" sz="2000" dirty="0">
                    <a:ea typeface="Arial" charset="0"/>
                    <a:cs typeface="Arial" charset="0"/>
                  </a:rPr>
                  <a:t> + a</a:t>
                </a:r>
                <a:r>
                  <a:rPr lang="en-US" sz="2000" baseline="-25000" dirty="0">
                    <a:ea typeface="Arial" charset="0"/>
                    <a:cs typeface="Arial" charset="0"/>
                  </a:rPr>
                  <a:t>n-1</a:t>
                </a:r>
                <a:r>
                  <a:rPr lang="en-US" sz="2000" dirty="0">
                    <a:ea typeface="Arial" charset="0"/>
                    <a:cs typeface="Arial" charset="0"/>
                  </a:rPr>
                  <a:t>x</a:t>
                </a:r>
                <a:r>
                  <a:rPr lang="en-US" sz="2000" baseline="30000" dirty="0">
                    <a:ea typeface="Arial" charset="0"/>
                    <a:cs typeface="Arial" charset="0"/>
                  </a:rPr>
                  <a:t>n-1</a:t>
                </a:r>
                <a:r>
                  <a:rPr lang="en-US" sz="2000" dirty="0">
                    <a:ea typeface="Arial" charset="0"/>
                    <a:cs typeface="Arial" charset="0"/>
                  </a:rPr>
                  <a:t> + … + a</a:t>
                </a:r>
                <a:r>
                  <a:rPr lang="en-US" sz="2000" baseline="-25000" dirty="0">
                    <a:ea typeface="Arial" charset="0"/>
                    <a:cs typeface="Arial" charset="0"/>
                  </a:rPr>
                  <a:t>0</a:t>
                </a:r>
              </a:p>
              <a:p>
                <a:pPr marL="257175" indent="-257175" algn="l">
                  <a:spcBef>
                    <a:spcPts val="300"/>
                  </a:spcBef>
                  <a:buFont typeface="Arial" panose="020B0604020202020204" pitchFamily="34" charset="0"/>
                  <a:buChar char="•"/>
                </a:pPr>
                <a:r>
                  <a:rPr lang="en-US" sz="2000" dirty="0">
                    <a:ea typeface="Arial" charset="0"/>
                    <a:cs typeface="Arial" charset="0"/>
                  </a:rPr>
                  <a:t>“Training data” is (k∆, f(k∆)) for k = 0, 1,…, 10, ∆= 1/10.</a:t>
                </a:r>
              </a:p>
              <a:p>
                <a:pPr marL="257175" indent="-257175" algn="l">
                  <a:spcBef>
                    <a:spcPts val="300"/>
                  </a:spcBef>
                  <a:buFont typeface="Arial" panose="020B0604020202020204" pitchFamily="34" charset="0"/>
                  <a:buChar char="•"/>
                </a:pPr>
                <a:r>
                  <a:rPr lang="en-US" sz="2000" dirty="0">
                    <a:ea typeface="Arial" charset="0"/>
                    <a:cs typeface="Arial" charset="0"/>
                  </a:rPr>
                  <a:t>For n = 1 (ax+b), curve </a:t>
                </a:r>
                <a:r>
                  <a:rPr lang="en-US" sz="2000" i="1" dirty="0">
                    <a:ea typeface="Arial" charset="0"/>
                    <a:cs typeface="Arial" charset="0"/>
                  </a:rPr>
                  <a:t>underfits</a:t>
                </a:r>
                <a:r>
                  <a:rPr lang="en-US" sz="2000" dirty="0">
                    <a:ea typeface="Arial" charset="0"/>
                    <a:cs typeface="Arial" charset="0"/>
                  </a:rPr>
                  <a:t> data (It’s just the line: y=.5)</a:t>
                </a:r>
              </a:p>
              <a:p>
                <a:pPr marL="257175" indent="-257175" algn="l">
                  <a:spcBef>
                    <a:spcPts val="300"/>
                  </a:spcBef>
                  <a:buFont typeface="Arial" panose="020B0604020202020204" pitchFamily="34" charset="0"/>
                  <a:buChar char="•"/>
                </a:pPr>
                <a:r>
                  <a:rPr lang="en-US" sz="2000" dirty="0">
                    <a:ea typeface="Arial" charset="0"/>
                    <a:cs typeface="Arial" charset="0"/>
                  </a:rPr>
                  <a:t>For n=3, the approximation is good (See diagram on below)</a:t>
                </a:r>
              </a:p>
              <a:p>
                <a:pPr algn="l">
                  <a:spcBef>
                    <a:spcPts val="300"/>
                  </a:spcBef>
                </a:pPr>
                <a:r>
                  <a:rPr lang="en-US" sz="2000" dirty="0">
                    <a:ea typeface="Arial" charset="0"/>
                    <a:cs typeface="Arial" charset="0"/>
                  </a:rPr>
                  <a:t>     y=8.48x</a:t>
                </a:r>
                <a:r>
                  <a:rPr lang="en-US" sz="2000" baseline="30000" dirty="0">
                    <a:ea typeface="Arial" charset="0"/>
                    <a:cs typeface="Arial" charset="0"/>
                  </a:rPr>
                  <a:t>3</a:t>
                </a:r>
                <a:r>
                  <a:rPr lang="en-US" sz="2000" dirty="0">
                    <a:ea typeface="Arial" charset="0"/>
                    <a:cs typeface="Arial" charset="0"/>
                  </a:rPr>
                  <a:t> -12.72x</a:t>
                </a:r>
                <a:r>
                  <a:rPr lang="en-US" sz="2000" baseline="30000" dirty="0">
                    <a:ea typeface="Arial" charset="0"/>
                    <a:cs typeface="Arial" charset="0"/>
                  </a:rPr>
                  <a:t>2</a:t>
                </a:r>
                <a:r>
                  <a:rPr lang="en-US" sz="2000" dirty="0">
                    <a:ea typeface="Arial" charset="0"/>
                    <a:cs typeface="Arial" charset="0"/>
                  </a:rPr>
                  <a:t> + 4.29x +.48</a:t>
                </a:r>
              </a:p>
              <a:p>
                <a:pPr marL="257175" indent="-257175" algn="l">
                  <a:spcBef>
                    <a:spcPts val="300"/>
                  </a:spcBef>
                  <a:buFont typeface="Arial" panose="020B0604020202020204" pitchFamily="34" charset="0"/>
                  <a:buChar char="•"/>
                </a:pPr>
                <a:r>
                  <a:rPr lang="en-US" sz="2000" dirty="0">
                    <a:ea typeface="Arial" charset="0"/>
                    <a:cs typeface="Arial" charset="0"/>
                  </a:rPr>
                  <a:t>For n=10, curve </a:t>
                </a:r>
                <a:r>
                  <a:rPr lang="en-US" sz="2000" i="1" dirty="0">
                    <a:ea typeface="Arial" charset="0"/>
                    <a:cs typeface="Arial" charset="0"/>
                  </a:rPr>
                  <a:t>overfits</a:t>
                </a:r>
                <a:r>
                  <a:rPr lang="en-US" sz="2000" dirty="0">
                    <a:ea typeface="Arial" charset="0"/>
                    <a:cs typeface="Arial" charset="0"/>
                  </a:rPr>
                  <a:t> data.  Try it! </a:t>
                </a: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8600" y="1651403"/>
                <a:ext cx="8686800" cy="2632479"/>
              </a:xfrm>
              <a:blipFill>
                <a:blip r:embed="rId3"/>
                <a:stretch>
                  <a:fillRect l="-730" t="-4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82348" y="6302966"/>
            <a:ext cx="1600200" cy="273844"/>
          </a:xfrm>
        </p:spPr>
        <p:txBody>
          <a:bodyPr/>
          <a:lstStyle/>
          <a:p>
            <a:fld id="{FA32F8ED-EEB4-4D51-9E8E-3B145D9B9811}" type="slidenum">
              <a:rPr lang="en-US" smtClean="0"/>
              <a:pPr/>
              <a:t>14</a:t>
            </a:fld>
            <a:endParaRPr lang="en-US" dirty="0"/>
          </a:p>
        </p:txBody>
      </p:sp>
      <p:pic>
        <p:nvPicPr>
          <p:cNvPr id="7" name="Picture 6">
            <a:extLst>
              <a:ext uri="{FF2B5EF4-FFF2-40B4-BE49-F238E27FC236}">
                <a16:creationId xmlns:a16="http://schemas.microsoft.com/office/drawing/2014/main" id="{2E754AD9-71BC-4E4E-A6DB-1C6ECE1882EA}"/>
              </a:ext>
            </a:extLst>
          </p:cNvPr>
          <p:cNvPicPr>
            <a:picLocks noChangeAspect="1"/>
          </p:cNvPicPr>
          <p:nvPr/>
        </p:nvPicPr>
        <p:blipFill>
          <a:blip r:embed="rId4"/>
          <a:stretch>
            <a:fillRect/>
          </a:stretch>
        </p:blipFill>
        <p:spPr>
          <a:xfrm>
            <a:off x="1080198" y="4283882"/>
            <a:ext cx="4479829" cy="2292928"/>
          </a:xfrm>
          <a:prstGeom prst="rect">
            <a:avLst/>
          </a:prstGeom>
        </p:spPr>
      </p:pic>
    </p:spTree>
    <p:extLst>
      <p:ext uri="{BB962C8B-B14F-4D97-AF65-F5344CB8AC3E}">
        <p14:creationId xmlns:p14="http://schemas.microsoft.com/office/powerpoint/2010/main" val="39866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177"/>
            <a:ext cx="8686800" cy="651272"/>
          </a:xfrm>
        </p:spPr>
        <p:txBody>
          <a:bodyPr anchor="ctr">
            <a:normAutofit/>
          </a:bodyPr>
          <a:lstStyle/>
          <a:p>
            <a:pPr algn="ctr"/>
            <a:r>
              <a:rPr lang="en-US" sz="4000" dirty="0">
                <a:latin typeface="Arial" charset="0"/>
                <a:ea typeface="Arial" charset="0"/>
                <a:cs typeface="Arial" charset="0"/>
              </a:rPr>
              <a:t>What are we trying to learn?</a:t>
            </a:r>
          </a:p>
        </p:txBody>
      </p:sp>
      <p:sp>
        <p:nvSpPr>
          <p:cNvPr id="3" name="Content Placeholder 2"/>
          <p:cNvSpPr>
            <a:spLocks noGrp="1"/>
          </p:cNvSpPr>
          <p:nvPr>
            <p:ph idx="1"/>
          </p:nvPr>
        </p:nvSpPr>
        <p:spPr>
          <a:xfrm>
            <a:off x="339427" y="1853606"/>
            <a:ext cx="8465145" cy="315078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we seek to use data to predict or detect behavior, characteristics or actions that are not directly observable from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two common classes of machine learning tasks.</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Regression: Predict a continuous variable (say, the selling price of a house) based on data that is available prior to sale with some assurance.</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Determine which of a finite number of classes some process indicates.  For example, whether an email is spam based on the text of the mail or determining whether a story is deceptive propaganda based on the way the story is written.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both cases, we’re trying to learn the parameters (say, 𝜇 and 𝜎) of an unknown distribution or discriminating whether an experimental sample comes from a distribution with parameters (𝜇</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or parameters (𝜇</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𝜎</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04599" y="6136980"/>
            <a:ext cx="1600200" cy="273844"/>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75047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87789"/>
            <a:ext cx="8263176" cy="651272"/>
          </a:xfrm>
        </p:spPr>
        <p:txBody>
          <a:bodyPr anchor="ctr">
            <a:normAutofit/>
          </a:bodyPr>
          <a:lstStyle/>
          <a:p>
            <a:pPr algn="ctr"/>
            <a:r>
              <a:rPr lang="en-US" sz="4000" dirty="0">
                <a:latin typeface="Arial" charset="0"/>
                <a:ea typeface="Arial" charset="0"/>
                <a:cs typeface="Arial" charset="0"/>
              </a:rPr>
              <a:t>How do we learn - 1</a:t>
            </a:r>
            <a:endParaRPr lang="en-US" sz="4000" b="1" dirty="0"/>
          </a:p>
        </p:txBody>
      </p:sp>
      <p:sp>
        <p:nvSpPr>
          <p:cNvPr id="3" name="Content Placeholder 2"/>
          <p:cNvSpPr>
            <a:spLocks noGrp="1"/>
          </p:cNvSpPr>
          <p:nvPr>
            <p:ph idx="1"/>
          </p:nvPr>
        </p:nvSpPr>
        <p:spPr>
          <a:xfrm>
            <a:off x="228600" y="1598940"/>
            <a:ext cx="8686800" cy="423164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First, we need to decide what data should be collected; we call each element of the data a feature.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text, the features might be the presence or frequency of particular words.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predicting the sale price of a house, the features might be total square footage, the past average selling price of houses in the neighborhood or the name (or traffic density) of facing or surrounding streets.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Features can be real numbers, boolean values, or non-numeric characteristic (selected from a finite set, like color).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Feature selection is one of the most important tasks in machine learning.  Too many features can make practical collection impossible, mask characteristics, or lead to computationally impossible task for learning or operation (The curse of dimensionality”).</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741188" y="6006351"/>
            <a:ext cx="1600200" cy="273844"/>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114649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12" y="146488"/>
            <a:ext cx="8263176" cy="651272"/>
          </a:xfrm>
        </p:spPr>
        <p:txBody>
          <a:bodyPr anchor="ctr">
            <a:normAutofit/>
          </a:bodyPr>
          <a:lstStyle/>
          <a:p>
            <a:pPr algn="ctr"/>
            <a:r>
              <a:rPr lang="en-US" sz="4000" dirty="0">
                <a:latin typeface="Arial" charset="0"/>
                <a:ea typeface="Arial" charset="0"/>
                <a:cs typeface="Arial" charset="0"/>
              </a:rPr>
              <a:t>How do we learn - 2</a:t>
            </a:r>
            <a:endParaRPr lang="en-US" sz="4000" b="1" dirty="0"/>
          </a:p>
        </p:txBody>
      </p:sp>
      <p:sp>
        <p:nvSpPr>
          <p:cNvPr id="3" name="Content Placeholder 2"/>
          <p:cNvSpPr>
            <a:spLocks noGrp="1"/>
          </p:cNvSpPr>
          <p:nvPr>
            <p:ph idx="1"/>
          </p:nvPr>
        </p:nvSpPr>
        <p:spPr>
          <a:xfrm>
            <a:off x="228600" y="1199695"/>
            <a:ext cx="8686800" cy="4034530"/>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There are two kinds of learning:</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Supervised learning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Here, we have examples of features and the corresponding, labeled, ground truth about the desired outcome. More precisely, we have a data set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where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is a vector of feature data, one feature datum per vector coordinate. y(k) is a labelled</a:t>
            </a:r>
            <a:r>
              <a:rPr lang="en-US" sz="1800" b="1" dirty="0">
                <a:latin typeface="Calibri" panose="020F0502020204030204" pitchFamily="34" charset="0"/>
                <a:ea typeface="Arial" charset="0"/>
                <a:cs typeface="Calibri" panose="020F0502020204030204" pitchFamily="34" charset="0"/>
              </a:rPr>
              <a:t> </a:t>
            </a:r>
            <a:r>
              <a:rPr lang="en-US" sz="1800" dirty="0">
                <a:latin typeface="Calibri" panose="020F0502020204030204" pitchFamily="34" charset="0"/>
                <a:ea typeface="Arial" charset="0"/>
                <a:cs typeface="Calibri" panose="020F0502020204030204" pitchFamily="34" charset="0"/>
              </a:rPr>
              <a:t>outcome, that is, if we were asked to predict or classify based on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we should say y(k).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k = 1, 2,…, m  is the training data.</a:t>
            </a:r>
          </a:p>
          <a:p>
            <a:pPr marL="600075" lvl="1" indent="-257175" algn="l">
              <a:spcBef>
                <a:spcPts val="0"/>
              </a:spcBef>
              <a:buFont typeface="Arial" panose="020B0604020202020204" pitchFamily="34" charset="0"/>
              <a:buChar char="•"/>
            </a:pPr>
            <a:r>
              <a:rPr lang="en-US" sz="2000" b="1" dirty="0">
                <a:latin typeface="Calibri" panose="020F0502020204030204" pitchFamily="34" charset="0"/>
                <a:ea typeface="Arial" charset="0"/>
                <a:cs typeface="Calibri" panose="020F0502020204030204" pitchFamily="34" charset="0"/>
              </a:rPr>
              <a:t>Unsupervised</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Does not have access to ground truth labelled data learning and prediction are continuous.</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K-means clustering is an unsupervised technique.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supervised learning:</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learning phase, we “learn” a function of the features, based on the training data, which makes the prediction in which we are interested. </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Sometimes training data is divided into “training” and “test” data.  We train on the training data and use the test data to see how well we do.</a:t>
            </a:r>
          </a:p>
          <a:p>
            <a:pPr marL="942975" lvl="2"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operational phase, we use the self-same features in new data instances to predict the outcome.</a:t>
            </a:r>
          </a:p>
          <a:p>
            <a:pPr marL="600075" lvl="1" indent="-257175" algn="l">
              <a:buFont typeface="Arial" panose="020B0604020202020204" pitchFamily="34" charset="0"/>
              <a:buChar char="•"/>
            </a:pPr>
            <a:endParaRPr lang="en-US" sz="1600" dirty="0">
              <a:latin typeface="Calibri" panose="020F0502020204030204" pitchFamily="34" charset="0"/>
              <a:ea typeface="Arial" charset="0"/>
              <a:cs typeface="Calibri" panose="020F0502020204030204" pitchFamily="34"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418196" y="6287705"/>
            <a:ext cx="1600200" cy="273844"/>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3934680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Collection, provenance and features</a:t>
            </a:r>
          </a:p>
        </p:txBody>
      </p:sp>
      <p:sp>
        <p:nvSpPr>
          <p:cNvPr id="3" name="Content Placeholder 2"/>
          <p:cNvSpPr>
            <a:spLocks noGrp="1"/>
          </p:cNvSpPr>
          <p:nvPr>
            <p:ph idx="1"/>
          </p:nvPr>
        </p:nvSpPr>
        <p:spPr>
          <a:xfrm>
            <a:off x="226099" y="2405496"/>
            <a:ext cx="8686800" cy="2754597"/>
          </a:xfrm>
        </p:spPr>
        <p:txBody>
          <a:bodyPr>
            <a:noAutofit/>
          </a:bodyPr>
          <a:lstStyle/>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33074" y="6275786"/>
            <a:ext cx="1600200" cy="273844"/>
          </a:xfrm>
        </p:spPr>
        <p:txBody>
          <a:bodyPr/>
          <a:lstStyle/>
          <a:p>
            <a:fld id="{FA32F8ED-EEB4-4D51-9E8E-3B145D9B9811}" type="slidenum">
              <a:rPr lang="en-US" smtClean="0"/>
              <a:pPr/>
              <a:t>18</a:t>
            </a:fld>
            <a:endParaRPr lang="en-US" dirty="0"/>
          </a:p>
        </p:txBody>
      </p:sp>
      <p:sp>
        <p:nvSpPr>
          <p:cNvPr id="6" name="TextBox 5">
            <a:extLst>
              <a:ext uri="{FF2B5EF4-FFF2-40B4-BE49-F238E27FC236}">
                <a16:creationId xmlns:a16="http://schemas.microsoft.com/office/drawing/2014/main" id="{DFE66227-95AB-6F3A-FE15-71B1B1BABE06}"/>
              </a:ext>
            </a:extLst>
          </p:cNvPr>
          <p:cNvSpPr txBox="1"/>
          <p:nvPr/>
        </p:nvSpPr>
        <p:spPr>
          <a:xfrm>
            <a:off x="358611" y="2405496"/>
            <a:ext cx="8421775" cy="2554545"/>
          </a:xfrm>
          <a:prstGeom prst="rect">
            <a:avLst/>
          </a:prstGeom>
          <a:noFill/>
        </p:spPr>
        <p:txBody>
          <a:bodyPr wrap="square">
            <a:sp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There are important practical questions in collection, learning and prediction.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reliable is the data we’re using to learn from (where did we get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Has someone introduced deceptive training data to adversely affect the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collect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do we store and organize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big is it?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What features should we focus on?</a:t>
            </a:r>
          </a:p>
        </p:txBody>
      </p:sp>
    </p:spTree>
    <p:extLst>
      <p:ext uri="{BB962C8B-B14F-4D97-AF65-F5344CB8AC3E}">
        <p14:creationId xmlns:p14="http://schemas.microsoft.com/office/powerpoint/2010/main" val="8882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40" y="303370"/>
            <a:ext cx="8498920" cy="651272"/>
          </a:xfrm>
        </p:spPr>
        <p:txBody>
          <a:bodyPr anchor="ctr">
            <a:noAutofit/>
          </a:bodyPr>
          <a:lstStyle/>
          <a:p>
            <a:pPr algn="ctr"/>
            <a:r>
              <a:rPr lang="en-US" sz="4000" dirty="0">
                <a:latin typeface="Arial" charset="0"/>
                <a:ea typeface="Arial" charset="0"/>
                <a:cs typeface="Arial" charset="0"/>
              </a:rPr>
              <a:t>Let’s begin</a:t>
            </a:r>
          </a:p>
        </p:txBody>
      </p:sp>
      <p:sp>
        <p:nvSpPr>
          <p:cNvPr id="3" name="Content Placeholder 2"/>
          <p:cNvSpPr>
            <a:spLocks noGrp="1"/>
          </p:cNvSpPr>
          <p:nvPr>
            <p:ph idx="1"/>
          </p:nvPr>
        </p:nvSpPr>
        <p:spPr>
          <a:xfrm>
            <a:off x="644236" y="2595236"/>
            <a:ext cx="7855528" cy="256485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start with three simple techniques we use constantly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Similarity measurement </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Clustering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Visualization</a:t>
            </a:r>
          </a:p>
          <a:p>
            <a:pPr marL="600075" lvl="1" indent="-257175" algn="l">
              <a:buFont typeface="Arial" panose="020B0604020202020204" pitchFamily="34" charset="0"/>
              <a:buChar char="•"/>
            </a:pPr>
            <a:endParaRPr lang="en-US" sz="12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232067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64" y="308370"/>
            <a:ext cx="8635701" cy="651272"/>
          </a:xfrm>
        </p:spPr>
        <p:txBody>
          <a:bodyPr anchor="ctr">
            <a:noAutofit/>
          </a:bodyPr>
          <a:lstStyle/>
          <a:p>
            <a:pPr algn="ctr"/>
            <a:r>
              <a:rPr lang="en-US" sz="3600" dirty="0">
                <a:latin typeface="Arial" panose="020B0604020202020204" pitchFamily="34" charset="0"/>
                <a:cs typeface="Arial" panose="020B0604020202020204" pitchFamily="34" charset="0"/>
              </a:rPr>
              <a:t>Data mining and analysis, part 1, probability</a:t>
            </a:r>
          </a:p>
        </p:txBody>
      </p:sp>
      <p:sp>
        <p:nvSpPr>
          <p:cNvPr id="3" name="Content Placeholder 2"/>
          <p:cNvSpPr>
            <a:spLocks noGrp="1"/>
          </p:cNvSpPr>
          <p:nvPr>
            <p:ph idx="1"/>
          </p:nvPr>
        </p:nvSpPr>
        <p:spPr>
          <a:xfrm>
            <a:off x="464572" y="1928294"/>
            <a:ext cx="8334683" cy="3628443"/>
          </a:xfrm>
        </p:spPr>
        <p:txBody>
          <a:bodyPr>
            <a:noAutofit/>
          </a:bodyPr>
          <a:lstStyle/>
          <a:p>
            <a:pPr marL="257175" indent="-257175" algn="l">
              <a:buFont typeface="Arial" charset="0"/>
              <a:buChar char="•"/>
            </a:pPr>
            <a:r>
              <a:rPr lang="en-US" sz="2000" dirty="0">
                <a:latin typeface="Arial" panose="020B0604020202020204" pitchFamily="34" charset="0"/>
                <a:cs typeface="Arial" panose="020B0604020202020204" pitchFamily="34" charset="0"/>
              </a:rPr>
              <a:t>Data mining is grounded in probability and statistics, you should know:</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What is probability? How is probability related to information?</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The properties of probabilities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calculate probabilities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expectation and variance</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covariance</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What a probability distribution is especially important distributions like the Gaussian distribution and the Binomial distribution. </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to compute the information content of the output of a distribution.</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The law of large numbers</a:t>
            </a:r>
          </a:p>
          <a:p>
            <a:pPr marL="600075" lvl="1" indent="-257175" algn="l">
              <a:lnSpc>
                <a:spcPct val="100000"/>
              </a:lnSpc>
              <a:spcBef>
                <a:spcPts val="0"/>
              </a:spcBef>
              <a:buFont typeface="Arial" charset="0"/>
              <a:buChar char="•"/>
            </a:pPr>
            <a:r>
              <a:rPr lang="en-US" sz="1800" dirty="0">
                <a:latin typeface="Arial" panose="020B0604020202020204" pitchFamily="34" charset="0"/>
                <a:cs typeface="Arial" panose="020B0604020202020204" pitchFamily="34" charset="0"/>
              </a:rPr>
              <a:t>How do we measure confidence</a:t>
            </a:r>
          </a:p>
        </p:txBody>
      </p:sp>
      <p:sp>
        <p:nvSpPr>
          <p:cNvPr id="5" name="Slide Number Placeholder 4"/>
          <p:cNvSpPr>
            <a:spLocks noGrp="1"/>
          </p:cNvSpPr>
          <p:nvPr>
            <p:ph type="sldNum" sz="quarter" idx="12"/>
          </p:nvPr>
        </p:nvSpPr>
        <p:spPr>
          <a:xfrm>
            <a:off x="6731140" y="6170778"/>
            <a:ext cx="1600200" cy="273844"/>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3602956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16" y="212546"/>
            <a:ext cx="8595360" cy="651272"/>
          </a:xfrm>
        </p:spPr>
        <p:txBody>
          <a:bodyPr anchor="ctr">
            <a:normAutofit/>
          </a:bodyPr>
          <a:lstStyle/>
          <a:p>
            <a:pPr algn="ctr"/>
            <a:r>
              <a:rPr lang="en-US" sz="3600" dirty="0">
                <a:latin typeface="Arial" panose="020B0604020202020204" pitchFamily="34" charset="0"/>
                <a:cs typeface="Arial" panose="020B0604020202020204" pitchFamily="34" charset="0"/>
              </a:rPr>
              <a:t>Similarity</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3128" y="1798206"/>
                <a:ext cx="7736681" cy="289192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Suppose </a:t>
                </a:r>
                <a:r>
                  <a:rPr lang="en-US" sz="2000" b="1" dirty="0">
                    <a:latin typeface="Arial" charset="0"/>
                    <a:ea typeface="Arial" charset="0"/>
                    <a:cs typeface="Arial" charset="0"/>
                  </a:rPr>
                  <a:t>v</a:t>
                </a:r>
                <a:r>
                  <a:rPr lang="en-US" sz="2000" baseline="30000" dirty="0">
                    <a:latin typeface="Arial" charset="0"/>
                    <a:ea typeface="Arial" charset="0"/>
                    <a:cs typeface="Arial" charset="0"/>
                  </a:rPr>
                  <a:t>(1) </a:t>
                </a:r>
                <a:r>
                  <a:rPr lang="en-US" sz="2000" dirty="0">
                    <a:latin typeface="Arial" charset="0"/>
                    <a:ea typeface="Arial" charset="0"/>
                    <a:cs typeface="Arial" charset="0"/>
                  </a:rPr>
                  <a:t>=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n</a:t>
                </a:r>
                <a:r>
                  <a:rPr lang="en-US" sz="2000" dirty="0">
                    <a:latin typeface="Arial" charset="0"/>
                    <a:ea typeface="Arial" charset="0"/>
                    <a:cs typeface="Arial" charset="0"/>
                  </a:rPr>
                  <a:t>) and </a:t>
                </a:r>
                <a:r>
                  <a:rPr lang="en-US" sz="2000" b="1" dirty="0">
                    <a:latin typeface="Arial" charset="0"/>
                    <a:ea typeface="Arial" charset="0"/>
                    <a:cs typeface="Arial" charset="0"/>
                  </a:rPr>
                  <a:t>v</a:t>
                </a:r>
                <a:r>
                  <a:rPr lang="en-US" sz="2000" baseline="30000" dirty="0">
                    <a:latin typeface="Arial" charset="0"/>
                    <a:ea typeface="Arial" charset="0"/>
                    <a:cs typeface="Arial" charset="0"/>
                  </a:rPr>
                  <a:t>(2) </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2</a:t>
                </a:r>
                <a:r>
                  <a:rPr lang="en-US" sz="2000" dirty="0">
                    <a:latin typeface="Arial" charset="0"/>
                    <a:ea typeface="Arial" charset="0"/>
                    <a:cs typeface="Arial" charset="0"/>
                  </a:rPr>
                  <a:t>, …, y</a:t>
                </a:r>
                <a:r>
                  <a:rPr lang="en-US" sz="2000" baseline="-25000" dirty="0">
                    <a:latin typeface="Arial" charset="0"/>
                    <a:ea typeface="Arial" charset="0"/>
                    <a:cs typeface="Arial" charset="0"/>
                  </a:rPr>
                  <a:t>n</a:t>
                </a:r>
                <a:r>
                  <a:rPr lang="en-US" sz="2000" dirty="0">
                    <a:latin typeface="Arial" charset="0"/>
                    <a:ea typeface="Arial" charset="0"/>
                    <a:cs typeface="Arial" charset="0"/>
                  </a:rPr>
                  <a:t>) are vectors representing the values of n (real) features.</a:t>
                </a:r>
              </a:p>
              <a:p>
                <a:pPr marL="257175" indent="-257175" algn="l">
                  <a:buFont typeface="Arial" panose="020B0604020202020204" pitchFamily="34" charset="0"/>
                  <a:buChar char="•"/>
                </a:pPr>
                <a:r>
                  <a:rPr lang="en-US" sz="2000" dirty="0">
                    <a:latin typeface="Arial" charset="0"/>
                    <a:ea typeface="Arial" charset="0"/>
                    <a:cs typeface="Arial" charset="0"/>
                  </a:rPr>
                  <a:t>How “similar” are the observations v</a:t>
                </a:r>
                <a:r>
                  <a:rPr lang="en-US" sz="2000" baseline="30000" dirty="0">
                    <a:latin typeface="Arial" charset="0"/>
                    <a:ea typeface="Arial" charset="0"/>
                    <a:cs typeface="Arial" charset="0"/>
                  </a:rPr>
                  <a:t>(1) </a:t>
                </a:r>
                <a:r>
                  <a:rPr lang="en-US" sz="2000" dirty="0">
                    <a:latin typeface="Arial" charset="0"/>
                    <a:ea typeface="Arial" charset="0"/>
                    <a:cs typeface="Arial" charset="0"/>
                  </a:rPr>
                  <a:t>and v</a:t>
                </a:r>
                <a:r>
                  <a:rPr lang="en-US" sz="2000" baseline="30000" dirty="0">
                    <a:latin typeface="Arial" charset="0"/>
                    <a:ea typeface="Arial" charset="0"/>
                    <a:cs typeface="Arial" charset="0"/>
                  </a:rPr>
                  <a:t>(2) </a:t>
                </a:r>
                <a:r>
                  <a:rPr lang="en-US" sz="2000" dirty="0">
                    <a:latin typeface="Arial" charset="0"/>
                    <a:ea typeface="Arial" charset="0"/>
                    <a:cs typeface="Arial" charset="0"/>
                  </a:rPr>
                  <a:t>?  One measure is their “cosine”.</a:t>
                </a:r>
              </a:p>
              <a:p>
                <a:pPr marL="600075" lvl="1" indent="-257175" algn="l">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d>
                      <m:dPr>
                        <m:ctrlPr>
                          <a:rPr lang="en-US" sz="2000" b="0" i="1" smtClean="0">
                            <a:latin typeface="Cambria Math" panose="02040503050406030204" pitchFamily="18" charset="0"/>
                            <a:cs typeface="Arial" charset="0"/>
                          </a:rPr>
                        </m:ctrlPr>
                      </m:dPr>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𝑣</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𝑘</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𝑛</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𝑘</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𝑦</m:t>
                            </m:r>
                          </m:e>
                          <m:sub>
                            <m:r>
                              <a:rPr lang="en-US" sz="2000" b="0" i="1" smtClean="0">
                                <a:latin typeface="Cambria Math" panose="02040503050406030204" pitchFamily="18" charset="0"/>
                                <a:cs typeface="Arial" charset="0"/>
                              </a:rPr>
                              <m:t>𝑘</m:t>
                            </m:r>
                          </m:sub>
                        </m:sSub>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We get a normalized value between -1 and 1 if we use</a:t>
                </a:r>
              </a:p>
              <a:p>
                <a:pPr marL="600075" lvl="1" indent="-257175"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𝑆𝑖𝑚</m:t>
                    </m:r>
                    <m:d>
                      <m:dPr>
                        <m:ctrlPr>
                          <a:rPr lang="en-US" sz="2000" b="0" i="1" smtClean="0">
                            <a:latin typeface="Cambria Math" panose="02040503050406030204" pitchFamily="18" charset="0"/>
                            <a:ea typeface="Arial" charset="0"/>
                            <a:cs typeface="Arial" charset="0"/>
                          </a:rPr>
                        </m:ctrlPr>
                      </m:dPr>
                      <m:e>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(1)</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e>
                    </m:d>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𝑆𝑖𝑚</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1" i="0" smtClean="0">
                                <a:latin typeface="Cambria Math" panose="02040503050406030204" pitchFamily="18" charset="0"/>
                                <a:cs typeface="Arial" charset="0"/>
                              </a:rPr>
                              <m:t>𝐯</m:t>
                            </m:r>
                          </m:e>
                          <m:sup>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1</m:t>
                                </m:r>
                              </m:e>
                            </m:d>
                          </m:sup>
                        </m:sSup>
                        <m:r>
                          <a:rPr lang="en-US" sz="2000" b="0" i="1" smtClean="0">
                            <a:latin typeface="Cambria Math" panose="02040503050406030204" pitchFamily="18" charset="0"/>
                            <a:cs typeface="Arial" charset="0"/>
                          </a:rPr>
                          <m:t>,  </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r>
                              <a:rPr lang="en-US" sz="2000" b="1" i="0" smtClean="0">
                                <a:latin typeface="Cambria Math" panose="02040503050406030204" pitchFamily="18" charset="0"/>
                                <a:cs typeface="Arial" charset="0"/>
                              </a:rPr>
                              <m:t>𝐯</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num>
                      <m:den>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1</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m:t>
                            </m:r>
                          </m:e>
                        </m:rad>
                        <m:rad>
                          <m:radPr>
                            <m:degHide m:val="on"/>
                            <m:ctrlPr>
                              <a:rPr lang="en-US" sz="2000" b="0" i="1" smtClean="0">
                                <a:latin typeface="Cambria Math" panose="02040503050406030204" pitchFamily="18" charset="0"/>
                                <a:cs typeface="Arial" charset="0"/>
                              </a:rPr>
                            </m:ctrlPr>
                          </m:radPr>
                          <m:deg/>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𝑆𝑖𝑚</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a:latin typeface="Cambria Math" panose="02040503050406030204" pitchFamily="18" charset="0"/>
                                    <a:cs typeface="Arial" charset="0"/>
                                  </a:rPr>
                                  <m:t>𝐯</m:t>
                                </m:r>
                              </m:e>
                              <m:sup>
                                <m:d>
                                  <m:dPr>
                                    <m:ctrlPr>
                                      <a:rPr lang="en-US" sz="2000" i="1">
                                        <a:latin typeface="Cambria Math" panose="02040503050406030204" pitchFamily="18" charset="0"/>
                                        <a:cs typeface="Arial" charset="0"/>
                                      </a:rPr>
                                    </m:ctrlPr>
                                  </m:dPr>
                                  <m:e>
                                    <m:r>
                                      <a:rPr lang="en-US" sz="2000" b="0" i="1" smtClean="0">
                                        <a:latin typeface="Cambria Math" panose="02040503050406030204" pitchFamily="18" charset="0"/>
                                        <a:cs typeface="Arial" charset="0"/>
                                      </a:rPr>
                                      <m:t>2</m:t>
                                    </m:r>
                                  </m:e>
                                </m:d>
                              </m:sup>
                            </m:sSup>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 </m:t>
                                </m:r>
                                <m:r>
                                  <a:rPr lang="en-US" sz="2000" b="1">
                                    <a:latin typeface="Cambria Math" panose="02040503050406030204" pitchFamily="18" charset="0"/>
                                    <a:cs typeface="Arial" charset="0"/>
                                  </a:rPr>
                                  <m:t>𝐯</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rad>
                      </m:den>
                    </m:f>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Note </a:t>
                </a:r>
                <a14:m>
                  <m:oMath xmlns:m="http://schemas.openxmlformats.org/officeDocument/2006/math">
                    <m:r>
                      <a:rPr lang="en-US" sz="2000" i="1">
                        <a:latin typeface="Cambria Math" panose="02040503050406030204" pitchFamily="18" charset="0"/>
                        <a:ea typeface="Arial" charset="0"/>
                        <a:cs typeface="Arial" charset="0"/>
                      </a:rPr>
                      <m:t>𝑆𝑖𝑚</m:t>
                    </m:r>
                    <m:d>
                      <m:dPr>
                        <m:ctrlPr>
                          <a:rPr lang="en-US" sz="2000" i="1">
                            <a:latin typeface="Cambria Math" panose="02040503050406030204" pitchFamily="18" charset="0"/>
                            <a:ea typeface="Arial" charset="0"/>
                            <a:cs typeface="Arial" charset="0"/>
                          </a:rPr>
                        </m:ctrlPr>
                      </m:dPr>
                      <m:e>
                        <m:r>
                          <a:rPr lang="en-US" sz="2000" b="1">
                            <a:latin typeface="Cambria Math" panose="02040503050406030204" pitchFamily="18" charset="0"/>
                            <a:ea typeface="Arial" charset="0"/>
                            <a:cs typeface="Arial" charset="0"/>
                          </a:rPr>
                          <m:t>𝐯</m:t>
                        </m:r>
                        <m:r>
                          <a:rPr lang="en-US" sz="2000" i="1">
                            <a:latin typeface="Cambria Math" panose="02040503050406030204" pitchFamily="18" charset="0"/>
                            <a:ea typeface="Arial" charset="0"/>
                            <a:cs typeface="Arial" charset="0"/>
                          </a:rPr>
                          <m:t>, </m:t>
                        </m:r>
                        <m:r>
                          <a:rPr lang="en-US" sz="2000" b="1">
                            <a:latin typeface="Cambria Math" panose="02040503050406030204" pitchFamily="18" charset="0"/>
                            <a:ea typeface="Arial" charset="0"/>
                            <a:cs typeface="Arial" charset="0"/>
                          </a:rPr>
                          <m:t>𝐯</m:t>
                        </m:r>
                      </m:e>
                    </m:d>
                    <m:r>
                      <a:rPr lang="en-US" sz="2000" i="1">
                        <a:latin typeface="Cambria Math" panose="02040503050406030204" pitchFamily="18" charset="0"/>
                        <a:ea typeface="Arial" charset="0"/>
                        <a:cs typeface="Arial" charset="0"/>
                      </a:rPr>
                      <m:t>=1</m:t>
                    </m:r>
                  </m:oMath>
                </a14:m>
                <a:r>
                  <a:rPr lang="en-US" sz="2000" dirty="0">
                    <a:latin typeface="Arial" charset="0"/>
                    <a:ea typeface="Arial" charset="0"/>
                    <a:cs typeface="Arial" charset="0"/>
                  </a:rPr>
                  <a:t>.</a:t>
                </a:r>
              </a:p>
              <a:p>
                <a:pPr marL="257175" indent="-257175" algn="l">
                  <a:buFont typeface="Arial" panose="020B0604020202020204" pitchFamily="34" charset="0"/>
                  <a:buChar char="•"/>
                </a:pPr>
                <a:endParaRPr lang="en-US" sz="1500"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3128" y="1798206"/>
                <a:ext cx="7736681" cy="2891920"/>
              </a:xfrm>
              <a:blipFill>
                <a:blip r:embed="rId3"/>
                <a:stretch>
                  <a:fillRect l="-656" t="-2183" r="-1148" b="-152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335872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0" y="110727"/>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8127" y="1027616"/>
            <a:ext cx="8737271" cy="398510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very simple and efficient way to take n observations in a real vector space of dimension p and distribute them into k clusters uses the “k-means” algorithm.</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 a cluster, each element of the cluster is closer to the cluster mean than the mean of another cluster. </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 Here is the the k-means algorithm for the observations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b="1"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Let the k-cluster centers be </a:t>
            </a:r>
            <a:r>
              <a:rPr lang="en-US" sz="1800" b="1" dirty="0">
                <a:latin typeface="Calibri" panose="020F0502020204030204" pitchFamily="34" charset="0"/>
                <a:ea typeface="Arial" charset="0"/>
                <a:cs typeface="Calibri" panose="020F0502020204030204" pitchFamily="34" charset="0"/>
              </a:rPr>
              <a:t>y</a:t>
            </a:r>
            <a:r>
              <a:rPr lang="en-US" sz="1800" b="1" baseline="-25000" dirty="0">
                <a:latin typeface="Calibri" panose="020F0502020204030204" pitchFamily="34" charset="0"/>
                <a:ea typeface="Arial" charset="0"/>
                <a:cs typeface="Calibri" panose="020F0502020204030204" pitchFamily="34" charset="0"/>
              </a:rPr>
              <a:t>1</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2</a:t>
            </a:r>
            <a:r>
              <a:rPr lang="en-US" sz="1800" b="1" dirty="0">
                <a:latin typeface="Calibri" panose="020F0502020204030204" pitchFamily="34" charset="0"/>
                <a:ea typeface="Arial" charset="0"/>
                <a:cs typeface="Calibri" panose="020F0502020204030204" pitchFamily="34" charset="0"/>
              </a:rPr>
              <a:t>,…, y</a:t>
            </a:r>
            <a:r>
              <a:rPr lang="en-US" sz="1800" b="1" baseline="-25000" dirty="0">
                <a:latin typeface="Calibri" panose="020F0502020204030204" pitchFamily="34" charset="0"/>
                <a:ea typeface="Arial" charset="0"/>
                <a:cs typeface="Calibri" panose="020F0502020204030204" pitchFamily="34" charset="0"/>
              </a:rPr>
              <a:t>k</a:t>
            </a:r>
            <a:r>
              <a:rPr lang="en-US" sz="1800" dirty="0">
                <a:latin typeface="Calibri" panose="020F0502020204030204" pitchFamily="34" charset="0"/>
                <a:ea typeface="Arial" charset="0"/>
                <a:cs typeface="Calibri" panose="020F0502020204030204" pitchFamily="34" charset="0"/>
              </a:rPr>
              <a:t>.</a:t>
            </a:r>
          </a:p>
          <a:p>
            <a:pPr lvl="1"/>
            <a:r>
              <a:rPr lang="en-US" sz="1800" dirty="0">
                <a:latin typeface="Calibri" panose="020F0502020204030204" pitchFamily="34" charset="0"/>
                <a:ea typeface="Arial" charset="0"/>
                <a:cs typeface="Calibri" panose="020F0502020204030204" pitchFamily="34" charset="0"/>
              </a:rPr>
              <a:t>Initialization</a:t>
            </a:r>
          </a:p>
          <a:p>
            <a:pPr lvl="2"/>
            <a:r>
              <a:rPr lang="en-US" sz="1600" dirty="0">
                <a:latin typeface="Calibri" panose="020F0502020204030204" pitchFamily="34" charset="0"/>
                <a:ea typeface="Arial" charset="0"/>
                <a:cs typeface="Calibri" panose="020F0502020204030204" pitchFamily="34" charset="0"/>
              </a:rPr>
              <a:t>Pick k of the original m points at random (the first k are fine) and assign them as cluster centers</a:t>
            </a:r>
          </a:p>
          <a:p>
            <a:pPr lvl="2"/>
            <a:r>
              <a:rPr lang="en-US" sz="1600" dirty="0">
                <a:latin typeface="Calibri" panose="020F0502020204030204" pitchFamily="34" charset="0"/>
                <a:ea typeface="Arial" charset="0"/>
                <a:cs typeface="Calibri" panose="020F0502020204030204" pitchFamily="34" charset="0"/>
              </a:rPr>
              <a:t>Assign each each of the original points to a cluster based on the closest cluster center (old_cluster_assignment)</a:t>
            </a:r>
          </a:p>
          <a:p>
            <a:pPr lvl="1"/>
            <a:r>
              <a:rPr lang="en-US" sz="1800" dirty="0">
                <a:latin typeface="Calibri" panose="020F0502020204030204" pitchFamily="34" charset="0"/>
                <a:ea typeface="Arial" charset="0"/>
                <a:cs typeface="Calibri" panose="020F0502020204030204" pitchFamily="34" charset="0"/>
              </a:rPr>
              <a:t>loop</a:t>
            </a:r>
          </a:p>
          <a:p>
            <a:pPr lvl="2"/>
            <a:r>
              <a:rPr lang="en-US" sz="1600" dirty="0">
                <a:latin typeface="Calibri" panose="020F0502020204030204" pitchFamily="34" charset="0"/>
                <a:ea typeface="Arial" charset="0"/>
                <a:cs typeface="Calibri" panose="020F0502020204030204" pitchFamily="34" charset="0"/>
              </a:rPr>
              <a:t>Compute a new cluster centers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r>
              <a:rPr lang="en-US" sz="1600" b="1" baseline="-25000"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rPr>
              <a:t>based on old_cluster_assignment to clusters</a:t>
            </a:r>
          </a:p>
          <a:p>
            <a:pPr lvl="2"/>
            <a:r>
              <a:rPr lang="en-US" sz="1600" dirty="0">
                <a:latin typeface="Calibri" panose="020F0502020204030204" pitchFamily="34" charset="0"/>
                <a:ea typeface="Arial" charset="0"/>
                <a:cs typeface="Calibri" panose="020F0502020204030204" pitchFamily="34" charset="0"/>
              </a:rPr>
              <a:t>Assign each original point to a cluster based on the new cluster (new_cluster_assignment)</a:t>
            </a:r>
          </a:p>
          <a:p>
            <a:pPr lvl="2"/>
            <a:r>
              <a:rPr lang="en-US" sz="1600" dirty="0">
                <a:latin typeface="Calibri" panose="020F0502020204030204" pitchFamily="34" charset="0"/>
                <a:ea typeface="Arial" charset="0"/>
                <a:cs typeface="Calibri" panose="020F0502020204030204" pitchFamily="34" charset="0"/>
              </a:rPr>
              <a:t>If old_cluster_assignment is the same as new_cluster_assignment return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old_cluster_assignment </a:t>
            </a:r>
            <a:r>
              <a:rPr lang="en-US" sz="1600" dirty="0">
                <a:latin typeface="Calibri" panose="020F0502020204030204" pitchFamily="34" charset="0"/>
                <a:ea typeface="Arial" charset="0"/>
                <a:cs typeface="Calibri" panose="020F0502020204030204" pitchFamily="34" charset="0"/>
                <a:sym typeface="Wingdings" pitchFamily="2" charset="2"/>
              </a:rPr>
              <a:t> </a:t>
            </a:r>
            <a:r>
              <a:rPr lang="en-US" sz="1600" dirty="0">
                <a:latin typeface="Calibri" panose="020F0502020204030204" pitchFamily="34" charset="0"/>
                <a:ea typeface="Arial" charset="0"/>
                <a:cs typeface="Calibri" panose="020F0502020204030204" pitchFamily="34" charset="0"/>
              </a:rPr>
              <a:t>new_cluster_assignment and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 </a:t>
            </a:r>
            <a:r>
              <a:rPr lang="en-US" sz="1600" dirty="0">
                <a:latin typeface="Calibri" panose="020F0502020204030204" pitchFamily="34" charset="0"/>
                <a:ea typeface="Arial" charset="0"/>
                <a:cs typeface="Calibri" panose="020F0502020204030204" pitchFamily="34" charset="0"/>
                <a:sym typeface="Wingdings" pitchFamily="2" charset="2"/>
              </a:rPr>
              <a:t></a:t>
            </a:r>
            <a:r>
              <a:rPr lang="en-US" sz="1600" b="1" dirty="0">
                <a:latin typeface="Calibri" panose="020F0502020204030204" pitchFamily="34" charset="0"/>
                <a:ea typeface="Arial" charset="0"/>
                <a:cs typeface="Calibri" panose="020F0502020204030204" pitchFamily="34" charset="0"/>
                <a:sym typeface="Wingdings" pitchFamily="2" charset="2"/>
              </a:rPr>
              <a:t> </a:t>
            </a:r>
            <a:r>
              <a:rPr lang="en-US" sz="1600" b="1" dirty="0">
                <a:latin typeface="Calibri" panose="020F0502020204030204" pitchFamily="34" charset="0"/>
                <a:ea typeface="Arial" charset="0"/>
                <a:cs typeface="Calibri" panose="020F0502020204030204" pitchFamily="34" charset="0"/>
              </a:rPr>
              <a:t>y</a:t>
            </a:r>
            <a:r>
              <a:rPr lang="en-US" sz="1600" b="1" baseline="-25000" dirty="0">
                <a:latin typeface="Calibri" panose="020F0502020204030204" pitchFamily="34" charset="0"/>
                <a:ea typeface="Arial" charset="0"/>
                <a:cs typeface="Calibri" panose="020F0502020204030204" pitchFamily="34" charset="0"/>
              </a:rPr>
              <a:t>1</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2</a:t>
            </a:r>
            <a:r>
              <a:rPr lang="en-US" sz="1600" b="1" dirty="0">
                <a:latin typeface="Calibri" panose="020F0502020204030204" pitchFamily="34" charset="0"/>
                <a:ea typeface="Arial" charset="0"/>
                <a:cs typeface="Calibri" panose="020F0502020204030204" pitchFamily="34" charset="0"/>
              </a:rPr>
              <a:t>’,,…, y</a:t>
            </a:r>
            <a:r>
              <a:rPr lang="en-US" sz="1600" b="1" baseline="-25000" dirty="0">
                <a:latin typeface="Calibri" panose="020F0502020204030204" pitchFamily="34" charset="0"/>
                <a:ea typeface="Arial" charset="0"/>
                <a:cs typeface="Calibri" panose="020F0502020204030204" pitchFamily="34" charset="0"/>
              </a:rPr>
              <a:t>k</a:t>
            </a:r>
            <a:r>
              <a:rPr lang="en-US" sz="1600" b="1" dirty="0">
                <a:latin typeface="Calibri" panose="020F0502020204030204" pitchFamily="34" charset="0"/>
                <a:ea typeface="Arial" charset="0"/>
                <a:cs typeface="Calibri" panose="020F0502020204030204" pitchFamily="34" charset="0"/>
              </a:rPr>
              <a:t>’</a:t>
            </a:r>
          </a:p>
          <a:p>
            <a:pPr lvl="2"/>
            <a:r>
              <a:rPr lang="en-US" sz="1600" dirty="0">
                <a:latin typeface="Calibri" panose="020F0502020204030204" pitchFamily="34" charset="0"/>
                <a:ea typeface="Arial" charset="0"/>
                <a:cs typeface="Calibri" panose="020F0502020204030204" pitchFamily="34" charset="0"/>
              </a:rPr>
              <a:t>loop</a:t>
            </a:r>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converges quickly.</a:t>
            </a: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63702" y="6297754"/>
            <a:ext cx="1600200" cy="273844"/>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58540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686" y="202162"/>
            <a:ext cx="8434627" cy="651272"/>
          </a:xfrm>
        </p:spPr>
        <p:txBody>
          <a:bodyPr anchor="ctr">
            <a:normAutofit/>
          </a:bodyPr>
          <a:lstStyle/>
          <a:p>
            <a:pPr algn="ctr"/>
            <a:r>
              <a:rPr lang="en-US" sz="4000" dirty="0">
                <a:latin typeface="Arial" panose="020B0604020202020204" pitchFamily="34" charset="0"/>
                <a:cs typeface="Arial" panose="020B0604020202020204" pitchFamily="34" charset="0"/>
              </a:rPr>
              <a:t>Clustering example</a:t>
            </a:r>
            <a:endParaRPr lang="en-US" sz="36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93952" y="1855013"/>
                <a:ext cx="8686800" cy="3739754"/>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Input was generated with gaussian distribution around 5 centers in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[0,10]</m:t>
                        </m:r>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oMath>
                </a14:m>
                <a:endParaRPr lang="en-US" sz="2000" dirty="0">
                  <a:latin typeface="Arial" charset="0"/>
                  <a:ea typeface="Arial" charset="0"/>
                  <a:cs typeface="Arial" charset="0"/>
                </a:endParaRP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(1.998, 8.046)</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(1.904, 2.150)</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(5.496, 5.488)</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(7.036, 7.148)</a:t>
                </a:r>
              </a:p>
              <a:p>
                <a:pPr marL="600075" lvl="1"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(8.351, 3.099)</a:t>
                </a:r>
              </a:p>
              <a:p>
                <a:pPr marL="257175" indent="-257175" algn="l">
                  <a:buFont typeface="Arial" panose="020B0604020202020204" pitchFamily="34" charset="0"/>
                  <a:buChar char="•"/>
                </a:pPr>
                <a:endParaRPr lang="en-US" sz="1500"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lvl="2" algn="l"/>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93952" y="1855013"/>
                <a:ext cx="8686800" cy="3739754"/>
              </a:xfrm>
              <a:blipFill>
                <a:blip r:embed="rId3"/>
                <a:stretch>
                  <a:fillRect l="-584" t="-13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1397" y="6247512"/>
            <a:ext cx="1600200" cy="273844"/>
          </a:xfrm>
        </p:spPr>
        <p:txBody>
          <a:bodyPr/>
          <a:lstStyle/>
          <a:p>
            <a:fld id="{FA32F8ED-EEB4-4D51-9E8E-3B145D9B9811}" type="slidenum">
              <a:rPr lang="en-US" smtClean="0"/>
              <a:pPr/>
              <a:t>22</a:t>
            </a:fld>
            <a:endParaRPr lang="en-US" dirty="0"/>
          </a:p>
        </p:txBody>
      </p:sp>
      <p:pic>
        <p:nvPicPr>
          <p:cNvPr id="4" name="Picture 3">
            <a:extLst>
              <a:ext uri="{FF2B5EF4-FFF2-40B4-BE49-F238E27FC236}">
                <a16:creationId xmlns:a16="http://schemas.microsoft.com/office/drawing/2014/main" id="{46ADAA75-E6E7-674D-BE0E-5227F1F19FC1}"/>
              </a:ext>
            </a:extLst>
          </p:cNvPr>
          <p:cNvPicPr>
            <a:picLocks noChangeAspect="1"/>
          </p:cNvPicPr>
          <p:nvPr/>
        </p:nvPicPr>
        <p:blipFill>
          <a:blip r:embed="rId4"/>
          <a:stretch>
            <a:fillRect/>
          </a:stretch>
        </p:blipFill>
        <p:spPr>
          <a:xfrm>
            <a:off x="2907396" y="2311326"/>
            <a:ext cx="5540620" cy="3334959"/>
          </a:xfrm>
          <a:prstGeom prst="rect">
            <a:avLst/>
          </a:prstGeom>
        </p:spPr>
      </p:pic>
      <p:sp>
        <p:nvSpPr>
          <p:cNvPr id="6" name="TextBox 5">
            <a:extLst>
              <a:ext uri="{FF2B5EF4-FFF2-40B4-BE49-F238E27FC236}">
                <a16:creationId xmlns:a16="http://schemas.microsoft.com/office/drawing/2014/main" id="{1E173FA1-60BA-ED4B-B4FD-22A98FC2ACB0}"/>
              </a:ext>
            </a:extLst>
          </p:cNvPr>
          <p:cNvSpPr txBox="1"/>
          <p:nvPr/>
        </p:nvSpPr>
        <p:spPr>
          <a:xfrm>
            <a:off x="5403272" y="3724890"/>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8" name="TextBox 7">
            <a:extLst>
              <a:ext uri="{FF2B5EF4-FFF2-40B4-BE49-F238E27FC236}">
                <a16:creationId xmlns:a16="http://schemas.microsoft.com/office/drawing/2014/main" id="{B213D281-BC1F-0141-9471-C7AEB7FDC106}"/>
              </a:ext>
            </a:extLst>
          </p:cNvPr>
          <p:cNvSpPr txBox="1"/>
          <p:nvPr/>
        </p:nvSpPr>
        <p:spPr>
          <a:xfrm>
            <a:off x="6213763" y="3313583"/>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9" name="TextBox 8">
            <a:extLst>
              <a:ext uri="{FF2B5EF4-FFF2-40B4-BE49-F238E27FC236}">
                <a16:creationId xmlns:a16="http://schemas.microsoft.com/office/drawing/2014/main" id="{81B02D91-324C-494A-A410-B91CEE42F8C9}"/>
              </a:ext>
            </a:extLst>
          </p:cNvPr>
          <p:cNvSpPr txBox="1"/>
          <p:nvPr/>
        </p:nvSpPr>
        <p:spPr>
          <a:xfrm>
            <a:off x="6941127" y="4348595"/>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45857891-C81B-B245-8CC6-B7FF726C9534}"/>
              </a:ext>
            </a:extLst>
          </p:cNvPr>
          <p:cNvSpPr txBox="1"/>
          <p:nvPr/>
        </p:nvSpPr>
        <p:spPr>
          <a:xfrm>
            <a:off x="3543369" y="4668481"/>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
        <p:nvSpPr>
          <p:cNvPr id="11" name="TextBox 10">
            <a:extLst>
              <a:ext uri="{FF2B5EF4-FFF2-40B4-BE49-F238E27FC236}">
                <a16:creationId xmlns:a16="http://schemas.microsoft.com/office/drawing/2014/main" id="{86C3144D-0F5E-5B44-9224-18A55B84E729}"/>
              </a:ext>
            </a:extLst>
          </p:cNvPr>
          <p:cNvSpPr txBox="1"/>
          <p:nvPr/>
        </p:nvSpPr>
        <p:spPr>
          <a:xfrm>
            <a:off x="3584863" y="3008168"/>
            <a:ext cx="274434"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2651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822" y="221259"/>
            <a:ext cx="8064418" cy="651272"/>
          </a:xfrm>
        </p:spPr>
        <p:txBody>
          <a:bodyPr anchor="ctr">
            <a:normAutofit/>
          </a:bodyPr>
          <a:lstStyle/>
          <a:p>
            <a:pPr algn="ctr"/>
            <a:r>
              <a:rPr lang="en-US" sz="4000" dirty="0">
                <a:latin typeface="Arial" panose="020B0604020202020204" pitchFamily="34" charset="0"/>
                <a:cs typeface="Arial" panose="020B0604020202020204" pitchFamily="34" charset="0"/>
              </a:rPr>
              <a:t>Visualization</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6931" y="2108978"/>
            <a:ext cx="8458200" cy="3057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Often, just plotting the data, or some derived version of the data is instructive.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Among the most common graphing and plotting methods are: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Mathlab</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Excel</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Python graphing package like </a:t>
            </a:r>
            <a:r>
              <a:rPr lang="en-US" sz="2000" dirty="0">
                <a:solidFill>
                  <a:srgbClr val="0070C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 and </a:t>
            </a:r>
            <a:r>
              <a:rPr lang="en-US" sz="2000" dirty="0">
                <a:solidFill>
                  <a:srgbClr val="0070C0"/>
                </a:solidFill>
                <a:latin typeface="Calibri" panose="020F0502020204030204" pitchFamily="34" charset="0"/>
                <a:ea typeface="Arial" charset="0"/>
                <a:cs typeface="Calibri" panose="020F0502020204030204" pitchFamily="34" charset="0"/>
                <a:hlinkClick r:id="rId4">
                  <a:extLst>
                    <a:ext uri="{A12FA001-AC4F-418D-AE19-62706E023703}">
                      <ahyp:hlinkClr xmlns:ahyp="http://schemas.microsoft.com/office/drawing/2018/hyperlinkcolor" val="tx"/>
                    </a:ext>
                  </a:extLst>
                </a:hlinkClick>
              </a:rPr>
              <a:t>this</a:t>
            </a:r>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My daughter is an artist and could say a lot more.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 me.</a:t>
            </a:r>
          </a:p>
          <a:p>
            <a:pPr algn="l"/>
            <a:endParaRPr lang="en-US" sz="1500" dirty="0">
              <a:latin typeface="Arial" charset="0"/>
              <a:ea typeface="Arial" charset="0"/>
              <a:cs typeface="Arial"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23</a:t>
            </a:fld>
            <a:endParaRPr lang="en-US" dirty="0"/>
          </a:p>
        </p:txBody>
      </p:sp>
    </p:spTree>
    <p:extLst>
      <p:ext uri="{BB962C8B-B14F-4D97-AF65-F5344CB8AC3E}">
        <p14:creationId xmlns:p14="http://schemas.microsoft.com/office/powerpoint/2010/main" val="235171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2682"/>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3, regression</a:t>
            </a:r>
          </a:p>
        </p:txBody>
      </p:sp>
      <p:sp>
        <p:nvSpPr>
          <p:cNvPr id="3" name="Content Placeholder 2"/>
          <p:cNvSpPr>
            <a:spLocks noGrp="1"/>
          </p:cNvSpPr>
          <p:nvPr>
            <p:ph idx="1"/>
          </p:nvPr>
        </p:nvSpPr>
        <p:spPr>
          <a:xfrm>
            <a:off x="755766" y="2216539"/>
            <a:ext cx="8023860" cy="2753000"/>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Regression and learning</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Least squares </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Gradient descent</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Examples</a:t>
            </a:r>
          </a:p>
          <a:p>
            <a:pPr marL="257175" indent="-257175" algn="l">
              <a:buFont typeface="Arial" charset="0"/>
              <a:buChar char="•"/>
            </a:pPr>
            <a:r>
              <a:rPr lang="en-US" sz="2000" dirty="0">
                <a:latin typeface="Calibri" panose="020F0502020204030204" pitchFamily="34" charset="0"/>
                <a:cs typeface="Calibri" panose="020F0502020204030204" pitchFamily="34" charset="0"/>
              </a:rPr>
              <a:t>Overfitting, underfitting and 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Training and validation: training set and test set</a:t>
            </a:r>
          </a:p>
        </p:txBody>
      </p:sp>
      <p:sp>
        <p:nvSpPr>
          <p:cNvPr id="5" name="Slide Number Placeholder 4"/>
          <p:cNvSpPr>
            <a:spLocks noGrp="1"/>
          </p:cNvSpPr>
          <p:nvPr>
            <p:ph type="sldNum" sz="quarter" idx="12"/>
          </p:nvPr>
        </p:nvSpPr>
        <p:spPr>
          <a:xfrm>
            <a:off x="7179426" y="6141474"/>
            <a:ext cx="1600200" cy="273844"/>
          </a:xfrm>
        </p:spPr>
        <p:txBody>
          <a:bodyPr/>
          <a:lstStyle/>
          <a:p>
            <a:fld id="{FA32F8ED-EEB4-4D51-9E8E-3B145D9B9811}" type="slidenum">
              <a:rPr lang="en-US" smtClean="0"/>
              <a:pPr/>
              <a:t>24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63726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76" y="303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Regression: learning functions</a:t>
            </a:r>
          </a:p>
        </p:txBody>
      </p:sp>
      <p:sp>
        <p:nvSpPr>
          <p:cNvPr id="3" name="Content Placeholder 2"/>
          <p:cNvSpPr>
            <a:spLocks noGrp="1"/>
          </p:cNvSpPr>
          <p:nvPr>
            <p:ph idx="1"/>
          </p:nvPr>
        </p:nvSpPr>
        <p:spPr>
          <a:xfrm>
            <a:off x="631847" y="2048217"/>
            <a:ext cx="7880306" cy="299342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regression problem is to learn a function to predict the outcome of experiments based on observable features of a process (like words in a text).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will develop three types of regression learning:</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Linear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Deep learning (later)</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052687" y="6280786"/>
            <a:ext cx="1600200" cy="273844"/>
          </a:xfrm>
        </p:spPr>
        <p:txBody>
          <a:bodyPr/>
          <a:lstStyle/>
          <a:p>
            <a:fld id="{FA32F8ED-EEB4-4D51-9E8E-3B145D9B9811}" type="slidenum">
              <a:rPr lang="en-US" smtClean="0"/>
              <a:pPr/>
              <a:t>25</a:t>
            </a:fld>
            <a:endParaRPr lang="en-US" dirty="0"/>
          </a:p>
        </p:txBody>
      </p:sp>
    </p:spTree>
    <p:extLst>
      <p:ext uri="{BB962C8B-B14F-4D97-AF65-F5344CB8AC3E}">
        <p14:creationId xmlns:p14="http://schemas.microsoft.com/office/powerpoint/2010/main" val="337408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8" y="20183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Linear regression - 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0708" y="1533238"/>
                <a:ext cx="8622584" cy="344865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Let  X and Y be random variables and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y</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 y</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be observations of (X, Y). Our goal is to find a linear function y= 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 + 𝜃</a:t>
                </a:r>
                <a:r>
                  <a:rPr lang="en-US" sz="2000" baseline="-25000" dirty="0">
                    <a:latin typeface="Calibri" panose="020F0502020204030204" pitchFamily="34" charset="0"/>
                    <a:ea typeface="Arial" charset="0"/>
                    <a:cs typeface="Calibri" panose="020F0502020204030204" pitchFamily="34" charset="0"/>
                  </a:rPr>
                  <a:t>0</a:t>
                </a:r>
                <a:r>
                  <a:rPr lang="en-US" sz="2000" dirty="0">
                    <a:latin typeface="Calibri" panose="020F0502020204030204" pitchFamily="34" charset="0"/>
                    <a:ea typeface="Arial" charset="0"/>
                    <a:cs typeface="Calibri" panose="020F0502020204030204" pitchFamily="34" charset="0"/>
                  </a:rPr>
                  <a:t> such that</a:t>
                </a:r>
                <a:r>
                  <a:rPr lang="en-US" sz="2000" dirty="0">
                    <a:latin typeface="Calibri" panose="020F0502020204030204" pitchFamily="34" charset="0"/>
                    <a:cs typeface="Calibri" panose="020F0502020204030204" pitchFamily="34" charset="0"/>
                  </a:rPr>
                  <a:t>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r>
                              <a:rPr lang="en-US" sz="2000" i="1">
                                <a:latin typeface="Cambria Math" panose="02040503050406030204" pitchFamily="18" charset="0"/>
                                <a:cs typeface="Arial" charset="0"/>
                              </a:rPr>
                              <m:t>)</m:t>
                            </m:r>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is minimum (the “least squares minimum”).  In other words, we want to “learn” </a:t>
                </a:r>
                <a14:m>
                  <m:oMath xmlns:m="http://schemas.openxmlformats.org/officeDocument/2006/math">
                    <m:r>
                      <a:rPr lang="en-US" sz="2000" i="1">
                        <a:latin typeface="Cambria Math" panose="02040503050406030204" pitchFamily="18" charset="0"/>
                        <a:ea typeface="Arial"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2</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easily extend this to multi-variate feature sets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(k),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(k) …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(k)), a 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 1,2…,m and a set of parameters </a:t>
                </a:r>
                <a14:m>
                  <m:oMath xmlns:m="http://schemas.openxmlformats.org/officeDocument/2006/math">
                    <m:r>
                      <m:rPr>
                        <m:nor/>
                      </m:rPr>
                      <a:rPr lang="en-US" sz="2000" b="1">
                        <a:latin typeface="Calibri" panose="020F0502020204030204" pitchFamily="34" charset="0"/>
                        <a:ea typeface="Arial" charset="0"/>
                        <a:cs typeface="Calibri" panose="020F0502020204030204" pitchFamily="34" charset="0"/>
                      </a:rPr>
                      <m:t>𝜃</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cs typeface="Arial" charset="0"/>
                      </a:rPr>
                      <m:t>0</m:t>
                    </m:r>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r>
                      <m:rPr>
                        <m:nor/>
                      </m:rPr>
                      <a:rPr lang="en-US" sz="2000">
                        <a:latin typeface="Calibri" panose="020F0502020204030204" pitchFamily="34" charset="0"/>
                        <a:ea typeface="Arial" charset="0"/>
                        <a:cs typeface="Calibri" panose="020F0502020204030204" pitchFamily="34" charset="0"/>
                      </a:rPr>
                      <m:t>𝜃</m:t>
                    </m:r>
                    <m:r>
                      <a:rPr lang="en-US" sz="2000" i="1" baseline="-25000">
                        <a:latin typeface="Cambria Math" panose="02040503050406030204" pitchFamily="18" charset="0"/>
                        <a:ea typeface="Arial" charset="0"/>
                        <a:cs typeface="Arial" charset="0"/>
                      </a:rPr>
                      <m:t>𝑝</m:t>
                    </m:r>
                  </m:oMath>
                </a14:m>
                <a:r>
                  <a:rPr lang="en-US" sz="2000" dirty="0">
                    <a:latin typeface="Calibri" panose="020F0502020204030204" pitchFamily="34" charset="0"/>
                    <a:ea typeface="Arial"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𝑝</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𝑖</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e>
                    </m:nary>
                    <m:r>
                      <a:rPr lang="en-US" sz="2000">
                        <a:latin typeface="Cambria Math" panose="02040503050406030204" pitchFamily="18" charset="0"/>
                        <a:cs typeface="Arial" charset="0"/>
                      </a:rPr>
                      <m:t>.</m:t>
                    </m:r>
                  </m:oMath>
                </a14:m>
                <a:r>
                  <a:rPr lang="en-US" sz="2000" dirty="0">
                    <a:latin typeface="Calibri" panose="020F0502020204030204" pitchFamily="34" charset="0"/>
                    <a:cs typeface="Calibri" panose="020F0502020204030204" pitchFamily="34" charset="0"/>
                  </a:rPr>
                  <a:t>  Again, we minimize 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baseline="-25000">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baseline="30000">
                            <a:latin typeface="Cambria Math" panose="02040503050406030204" pitchFamily="18" charset="0"/>
                            <a:cs typeface="Arial" charset="0"/>
                          </a:rPr>
                          <m:t>2</m:t>
                        </m:r>
                      </m:e>
                    </m:nary>
                  </m:oMath>
                </a14:m>
                <a:r>
                  <a:rPr lang="en-US" sz="2000" dirty="0">
                    <a:latin typeface="Calibri" panose="020F0502020204030204" pitchFamily="34" charset="0"/>
                    <a:ea typeface="Arial" charset="0"/>
                    <a:cs typeface="Calibri" panose="020F0502020204030204" pitchFamily="34" charset="0"/>
                  </a:rPr>
                  <a:t>. </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b="1" i="1">
                        <a:latin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is called the hypothesis and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is the set of parameters we seek to learn.  We often employ the convention of making the first coordinate of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1 rather than a measured feature to avoid treating the constant differently.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There is a closed form expression for obtaining the parameters, </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We can minimize </a:t>
                </a:r>
                <a:r>
                  <a:rPr lang="en-US" sz="2000" dirty="0">
                    <a:latin typeface="Calibri" panose="020F0502020204030204" pitchFamily="34" charset="0"/>
                    <a:cs typeface="Calibri" panose="020F0502020204030204" pitchFamily="34" charset="0"/>
                  </a:rPr>
                  <a:t>𝜀(</a:t>
                </a:r>
                <a:r>
                  <a:rPr lang="en-US" sz="2000" b="1" dirty="0">
                    <a:latin typeface="Calibri" panose="020F0502020204030204" pitchFamily="34" charset="0"/>
                    <a:ea typeface="Arial" charset="0"/>
                    <a:cs typeface="Calibri" panose="020F0502020204030204" pitchFamily="34" charset="0"/>
                  </a:rPr>
                  <a:t>𝜃</a:t>
                </a:r>
                <a:r>
                  <a:rPr lang="en-US" sz="2000" baseline="-25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X, Y) </a:t>
                </a:r>
                <a:r>
                  <a:rPr lang="en-US" sz="2000" dirty="0">
                    <a:latin typeface="Calibri" panose="020F0502020204030204" pitchFamily="34" charset="0"/>
                    <a:ea typeface="Arial" charset="0"/>
                    <a:cs typeface="Calibri" panose="020F0502020204030204" pitchFamily="34" charset="0"/>
                  </a:rPr>
                  <a:t>by letting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(2)</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(y(1), y(2), …, y(m))</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 and setting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1"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 provided M</a:t>
                </a:r>
                <a:r>
                  <a:rPr lang="en-US" sz="2000" baseline="-25000"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M</a:t>
                </a:r>
                <a:r>
                  <a:rPr lang="en-US" sz="2000" baseline="-25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T </a:t>
                </a:r>
                <a:r>
                  <a:rPr lang="en-US" sz="2000" dirty="0">
                    <a:latin typeface="Calibri" panose="020F0502020204030204" pitchFamily="34" charset="0"/>
                    <a:ea typeface="Arial" charset="0"/>
                    <a:cs typeface="Calibri" panose="020F0502020204030204" pitchFamily="34" charset="0"/>
                  </a:rPr>
                  <a:t>is invertible.</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We can also find </a:t>
                </a:r>
                <a:r>
                  <a:rPr lang="en-US" sz="2000" b="1" dirty="0">
                    <a:latin typeface="Calibri" panose="020F0502020204030204" pitchFamily="34"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using gradient descent.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0708" y="1533238"/>
                <a:ext cx="8622584" cy="3448656"/>
              </a:xfrm>
              <a:blipFill>
                <a:blip r:embed="rId3"/>
                <a:stretch>
                  <a:fillRect l="-1324" t="-1832" r="-882" b="-304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82326"/>
            <a:ext cx="1600200" cy="273844"/>
          </a:xfrm>
        </p:spPr>
        <p:txBody>
          <a:bodyPr/>
          <a:lstStyle/>
          <a:p>
            <a:fld id="{FA32F8ED-EEB4-4D51-9E8E-3B145D9B9811}" type="slidenum">
              <a:rPr lang="en-US" smtClean="0"/>
              <a:pPr/>
              <a:t>26</a:t>
            </a:fld>
            <a:endParaRPr lang="en-US" dirty="0"/>
          </a:p>
        </p:txBody>
      </p:sp>
    </p:spTree>
    <p:extLst>
      <p:ext uri="{BB962C8B-B14F-4D97-AF65-F5344CB8AC3E}">
        <p14:creationId xmlns:p14="http://schemas.microsoft.com/office/powerpoint/2010/main" val="2707592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19044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3871" y="1430417"/>
                <a:ext cx="8258825" cy="3997165"/>
              </a:xfrm>
            </p:spPr>
            <p:txBody>
              <a:bodyPr>
                <a:noAutofit/>
              </a:bodyPr>
              <a:lstStyle/>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Again, we want to learn the parameters </a:t>
                </a:r>
                <a:r>
                  <a:rPr lang="en-US" sz="2000" b="1" dirty="0">
                    <a:latin typeface="Calibri" panose="020F0502020204030204" pitchFamily="34" charset="0"/>
                    <a:ea typeface="Arial" charset="0"/>
                    <a:cs typeface="Calibri" panose="020F0502020204030204" pitchFamily="34" charset="0"/>
                  </a:rPr>
                  <a:t>𝜃, </a:t>
                </a:r>
                <a:r>
                  <a:rPr lang="en-US" sz="2000" dirty="0">
                    <a:latin typeface="Calibri" panose="020F0502020204030204" pitchFamily="34" charset="0"/>
                    <a:ea typeface="Arial" charset="0"/>
                    <a:cs typeface="Calibri" panose="020F0502020204030204" pitchFamily="34" charset="0"/>
                  </a:rPr>
                  <a:t>h</a:t>
                </a:r>
                <a:r>
                  <a:rPr lang="en-US" sz="2000" b="1" baseline="-25000"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(x) = </a:t>
                </a:r>
                <a:r>
                  <a:rPr lang="en-US" sz="2000" b="1" dirty="0">
                    <a:latin typeface="Calibri" panose="020F0502020204030204" pitchFamily="34" charset="0"/>
                    <a:ea typeface="Arial" charset="0"/>
                    <a:cs typeface="Calibri" panose="020F0502020204030204" pitchFamily="34" charset="0"/>
                  </a:rPr>
                  <a:t>𝜃</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(1,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 given m observations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k= 1, …, m.</a:t>
                </a:r>
              </a:p>
              <a:p>
                <a:pPr marL="257175"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cs typeface="Arial" charset="0"/>
                          </a:rPr>
                          <m:t>𝑚</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To minimize J, from calculus, we learned to put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𝑖</m:t>
                        </m:r>
                      </m:den>
                    </m:f>
                  </m:oMath>
                </a14:m>
                <a:r>
                  <a:rPr lang="en-US" sz="2000" dirty="0">
                    <a:latin typeface="Calibri" panose="020F0502020204030204" pitchFamily="34" charset="0"/>
                    <a:ea typeface="Arial" charset="0"/>
                    <a:cs typeface="Calibri" panose="020F0502020204030204" pitchFamily="34" charset="0"/>
                  </a:rPr>
                  <a:t>= 0, giving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𝑚</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m:rPr>
                            <m:nor/>
                          </m:rPr>
                          <a:rPr lang="en-US" sz="2000">
                            <a:latin typeface="Calibri" panose="020F0502020204030204" pitchFamily="34" charset="0"/>
                            <a:ea typeface="Arial" charset="0"/>
                            <a:cs typeface="Calibri" panose="020F0502020204030204" pitchFamily="34"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r>
                          <m:rPr>
                            <m:nor/>
                          </m:rPr>
                          <a:rPr lang="en-US" sz="2000">
                            <a:latin typeface="Calibri" panose="020F0502020204030204" pitchFamily="34" charset="0"/>
                            <a:ea typeface="Arial" charset="0"/>
                            <a:cs typeface="Calibri" panose="020F0502020204030204" pitchFamily="34" charset="0"/>
                          </a:rPr>
                          <m:t>(</m:t>
                        </m:r>
                        <m:sSub>
                          <m:sSubPr>
                            <m:ctrlPr>
                              <a:rPr lang="en-US" sz="2000" b="1"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b="1" i="1">
                                <a:latin typeface="Cambria Math" panose="02040503050406030204" pitchFamily="18" charset="0"/>
                                <a:cs typeface="Arial" charset="0"/>
                              </a:rPr>
                              <m:t>𝒊</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nor/>
                          </m:rPr>
                          <a:rPr lang="en-US" sz="2000">
                            <a:latin typeface="Calibri" panose="020F0502020204030204" pitchFamily="34" charset="0"/>
                            <a:ea typeface="Arial" charset="0"/>
                            <a:cs typeface="Calibri" panose="020F0502020204030204" pitchFamily="34"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b="1" i="1">
                                    <a:latin typeface="Cambria Math" panose="02040503050406030204" pitchFamily="18" charset="0"/>
                                    <a:cs typeface="Arial" charset="0"/>
                                  </a:rPr>
                                  <m:t>𝒙</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e>
                          <m:sub>
                            <m:r>
                              <a:rPr lang="en-US" sz="2000" i="1">
                                <a:latin typeface="Cambria Math" panose="02040503050406030204" pitchFamily="18" charset="0"/>
                                <a:cs typeface="Arial" charset="0"/>
                              </a:rPr>
                              <m:t>𝑗</m:t>
                            </m:r>
                          </m:sub>
                        </m:sSub>
                      </m:e>
                    </m:nary>
                  </m:oMath>
                </a14:m>
                <a:r>
                  <a:rPr lang="en-US" sz="2000" dirty="0">
                    <a:latin typeface="Calibri" panose="020F0502020204030204" pitchFamily="34" charset="0"/>
                    <a:ea typeface="Arial" charset="0"/>
                    <a:cs typeface="Calibri" panose="020F0502020204030204" pitchFamily="34" charset="0"/>
                  </a:rPr>
                  <a:t>= 0.  For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the closed form solution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nary>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den>
                    </m:f>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𝑎𝑣</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cs typeface="Arial" charset="0"/>
                          </a:rPr>
                          <m:t>1</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𝑎𝑣</m:t>
                        </m:r>
                      </m:sub>
                    </m:sSub>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We minimize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by initializing the </a:t>
                </a:r>
                <a:r>
                  <a:rPr lang="en-US" sz="2000" dirty="0">
                    <a:latin typeface="Calibri" panose="020F0502020204030204" pitchFamily="34" charset="0"/>
                    <a:cs typeface="Calibri" panose="020F0502020204030204" pitchFamily="34" charset="0"/>
                  </a:rPr>
                  <a:t>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ea typeface="Arial" charset="0"/>
                    <a:cs typeface="Calibri" panose="020F0502020204030204" pitchFamily="34" charset="0"/>
                  </a:rPr>
                  <a:t>to some arbitrary (non-zero) value and repeatedly re-estimating the</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i </a:t>
                </a:r>
                <a:r>
                  <a:rPr lang="en-US" sz="2000" dirty="0">
                    <a:latin typeface="Calibri" panose="020F0502020204030204" pitchFamily="34" charset="0"/>
                    <a:cs typeface="Calibri" panose="020F0502020204030204" pitchFamily="34" charset="0"/>
                  </a:rPr>
                  <a:t> using the rule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𝜃</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 𝛼</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γ</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𝑖</m:t>
                        </m:r>
                      </m:den>
                    </m:f>
                  </m:oMath>
                </a14:m>
                <a:r>
                  <a:rPr lang="en-US" sz="2000" dirty="0">
                    <a:latin typeface="Calibri" panose="020F0502020204030204" pitchFamily="34" charset="0"/>
                    <a:cs typeface="Calibri" panose="020F0502020204030204" pitchFamily="34" charset="0"/>
                  </a:rPr>
                  <a:t>. 𝛼 is “learning rate” and is between 0 and 1 and 𝛾 is a scaling factor. </a:t>
                </a:r>
              </a:p>
              <a:p>
                <a:pPr marL="257175" indent="-257175" algn="l">
                  <a:spcBef>
                    <a:spcPts val="0"/>
                  </a:spcBef>
                  <a:buFont typeface="Arial" charset="0"/>
                  <a:buChar char="•"/>
                </a:pPr>
                <a:r>
                  <a:rPr lang="en-US" sz="2000" dirty="0">
                    <a:latin typeface="Calibri" panose="020F0502020204030204" pitchFamily="34" charset="0"/>
                    <a:cs typeface="Calibri" panose="020F0502020204030204" pitchFamily="34" charset="0"/>
                  </a:rPr>
                  <a:t>Least mean squares error by gradient descent:</a:t>
                </a:r>
              </a:p>
              <a:p>
                <a:pPr lvl="1" algn="l">
                  <a:spcBef>
                    <a:spcPts val="0"/>
                  </a:spcBef>
                </a:pPr>
                <a:r>
                  <a:rPr lang="en-US" sz="2000" dirty="0">
                    <a:latin typeface="Calibri" panose="020F0502020204030204" pitchFamily="34" charset="0"/>
                    <a:cs typeface="Calibri" panose="020F0502020204030204" pitchFamily="34" charset="0"/>
                  </a:rPr>
                  <a:t>Loop until convergence</a:t>
                </a:r>
              </a:p>
              <a:p>
                <a:pPr lvl="1" algn="l">
                  <a:spcBef>
                    <a:spcPts val="0"/>
                  </a:spcBef>
                </a:pP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r>
                          <a:rPr lang="en-US" sz="2000" b="0" i="1" smtClean="0">
                            <a:latin typeface="Cambria Math" panose="02040503050406030204" pitchFamily="18" charset="0"/>
                          </a:rPr>
                          <m:t>(</m:t>
                        </m:r>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1" i="1" baseline="-25000" smtClean="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endParaRPr lang="en-US" sz="2000" dirty="0">
                  <a:latin typeface="Calibri" panose="020F0502020204030204" pitchFamily="34" charset="0"/>
                  <a:cs typeface="Calibri" panose="020F0502020204030204" pitchFamily="34" charset="0"/>
                </a:endParaRPr>
              </a:p>
              <a:p>
                <a:pPr marL="257175"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We can morph gradient descent into gradient ascent (which maximizes </a:t>
                </a:r>
                <a:r>
                  <a:rPr lang="en-US" sz="2000" dirty="0">
                    <a:latin typeface="Calibri" panose="020F0502020204030204" pitchFamily="34" charset="0"/>
                    <a:ea typeface="Arial" charset="0"/>
                    <a:cs typeface="Calibri" panose="020F0502020204030204" pitchFamily="34" charset="0"/>
                  </a:rPr>
                  <a:t>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a:t>
                </a:r>
                <a:r>
                  <a:rPr lang="en-US" sz="2000" dirty="0">
                    <a:latin typeface="Calibri" panose="020F0502020204030204" pitchFamily="34" charset="0"/>
                    <a:cs typeface="Calibri" panose="020F0502020204030204" pitchFamily="34" charset="0"/>
                  </a:rPr>
                  <a:t>) by changing the “–” to “+”: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𝜃</a:t>
                </a:r>
                <a:r>
                  <a:rPr lang="en-US" sz="2000" baseline="-25000" dirty="0">
                    <a:latin typeface="Calibri" panose="020F0502020204030204" pitchFamily="34" charset="0"/>
                    <a:cs typeface="Calibri" panose="020F0502020204030204" pitchFamily="34" charset="0"/>
                  </a:rPr>
                  <a:t>j </a:t>
                </a:r>
                <a:r>
                  <a:rPr lang="en-US" sz="2000" dirty="0">
                    <a:latin typeface="Calibri" panose="020F0502020204030204" pitchFamily="34" charset="0"/>
                    <a:cs typeface="Calibri" panose="020F0502020204030204" pitchFamily="34" charset="0"/>
                  </a:rPr>
                  <a:t>+ 𝛼𝛾</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rPr>
                          <m:t>(</m:t>
                        </m:r>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r>
                          <a:rPr lang="en-US" sz="2000" i="1">
                            <a:latin typeface="Cambria Math" panose="02040503050406030204" pitchFamily="18" charset="0"/>
                          </a:rPr>
                          <m:t>h</m:t>
                        </m:r>
                        <m:r>
                          <a:rPr lang="en-US" sz="2000" b="1" i="1" baseline="-25000">
                            <a:latin typeface="Cambria Math" panose="02040503050406030204" pitchFamily="18" charset="0"/>
                            <a:ea typeface="Cambria Math" panose="02040503050406030204" pitchFamily="18" charset="0"/>
                          </a:rPr>
                          <m:t>𝜽</m:t>
                        </m:r>
                      </m:e>
                    </m:nary>
                  </m:oMath>
                </a14:m>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(k)</a:t>
                </a:r>
                <a:r>
                  <a:rPr lang="en-US" sz="2000" baseline="-25000" dirty="0">
                    <a:latin typeface="Calibri" panose="020F0502020204030204" pitchFamily="34" charset="0"/>
                    <a:cs typeface="Calibri" panose="020F0502020204030204" pitchFamily="34" charset="0"/>
                  </a:rPr>
                  <a:t>j .</a:t>
                </a:r>
              </a:p>
              <a:p>
                <a:pPr algn="l"/>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3871" y="1430417"/>
                <a:ext cx="8258825" cy="3997165"/>
              </a:xfrm>
              <a:blipFill>
                <a:blip r:embed="rId3"/>
                <a:stretch>
                  <a:fillRect l="-614" t="-1582" r="-1382" b="-325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469880" y="6350559"/>
            <a:ext cx="2262135" cy="442126"/>
          </a:xfrm>
        </p:spPr>
        <p:txBody>
          <a:bodyPr/>
          <a:lstStyle/>
          <a:p>
            <a:fld id="{FA32F8ED-EEB4-4D51-9E8E-3B145D9B9811}" type="slidenum">
              <a:rPr lang="en-US" smtClean="0"/>
              <a:pPr/>
              <a:t>27</a:t>
            </a:fld>
            <a:endParaRPr lang="en-US" dirty="0"/>
          </a:p>
        </p:txBody>
      </p:sp>
    </p:spTree>
    <p:extLst>
      <p:ext uri="{BB962C8B-B14F-4D97-AF65-F5344CB8AC3E}">
        <p14:creationId xmlns:p14="http://schemas.microsoft.com/office/powerpoint/2010/main" val="296465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1" y="289522"/>
            <a:ext cx="8396257" cy="651272"/>
          </a:xfrm>
        </p:spPr>
        <p:txBody>
          <a:bodyPr anchor="ctr">
            <a:noAutofit/>
          </a:bodyPr>
          <a:lstStyle/>
          <a:p>
            <a:pPr algn="ctr"/>
            <a:r>
              <a:rPr lang="en-US" sz="4000" dirty="0">
                <a:latin typeface="Arial" panose="020B0604020202020204" pitchFamily="34" charset="0"/>
                <a:cs typeface="Arial" panose="020B0604020202020204" pitchFamily="34" charset="0"/>
              </a:rPr>
              <a:t>Gradient descent for non-linear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0321" y="1457013"/>
                <a:ext cx="8623357" cy="4354666"/>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Put J(</a:t>
                </a:r>
                <a:r>
                  <a:rPr lang="en-US" sz="2000" b="1" dirty="0">
                    <a:latin typeface="Calibri" panose="020F0502020204030204" pitchFamily="34" charset="0"/>
                    <a:ea typeface="Arial" charset="0"/>
                    <a:cs typeface="Calibri" panose="020F0502020204030204" pitchFamily="34" charset="0"/>
                  </a:rPr>
                  <a:t>𝜃</a:t>
                </a:r>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baseline="30000">
                            <a:latin typeface="Cambria Math" panose="02040503050406030204" pitchFamily="18" charset="0"/>
                            <a:ea typeface="Cambria Math" panose="02040503050406030204" pitchFamily="18" charset="0"/>
                            <a:cs typeface="Arial" charset="0"/>
                          </a:rPr>
                          <m:t>2</m:t>
                        </m:r>
                      </m:e>
                    </m:nary>
                    <m:r>
                      <a:rPr lang="en-US" sz="2000" i="1" baseline="30000">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 is linear, (i.e.,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h</m:t>
                        </m:r>
                      </m:e>
                      <m:sub>
                        <m:r>
                          <a:rPr lang="en-US" sz="2000" b="1" i="1">
                            <a:latin typeface="Cambria Math" panose="02040503050406030204" pitchFamily="18" charset="0"/>
                            <a:ea typeface="Cambria Math" panose="02040503050406030204" pitchFamily="18" charset="0"/>
                            <a:cs typeface="Arial" charset="0"/>
                          </a:rPr>
                          <m:t>𝜽</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cs typeface="Arial" charset="0"/>
                          </a:rPr>
                          <m:t>𝑇</m:t>
                        </m:r>
                      </m:sup>
                    </m:sSup>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we can write our minimization rule using vector notation a little more compactly.  Namely,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a:rPr lang="en-US" sz="2000" i="1">
                        <a:latin typeface="Cambria Math" panose="02040503050406030204" pitchFamily="18" charset="0"/>
                        <a:ea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𝟎</m:t>
                    </m:r>
                  </m:oMath>
                </a14:m>
                <a:r>
                  <a:rPr lang="en-US" sz="2000" b="1"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Even if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e>
                    </m:d>
                  </m:oMath>
                </a14:m>
                <a:r>
                  <a:rPr lang="en-US" sz="2000" dirty="0">
                    <a:latin typeface="Calibri" panose="020F0502020204030204" pitchFamily="34" charset="0"/>
                    <a:ea typeface="Arial" charset="0"/>
                    <a:cs typeface="Calibri" panose="020F0502020204030204" pitchFamily="34" charset="0"/>
                  </a:rPr>
                  <a:t> is not linear, we could use gradient (ascent) descent provided we could compute, by the chain rule,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e>
                      <m:sup>
                        <m:r>
                          <a:rPr lang="en-US" sz="2000" i="1">
                            <a:latin typeface="Cambria Math" panose="02040503050406030204" pitchFamily="18" charset="0"/>
                            <a:ea typeface="Cambria Math" panose="02040503050406030204" pitchFamily="18" charset="0"/>
                            <a:cs typeface="Arial" charset="0"/>
                          </a:rPr>
                          <m:t>2</m:t>
                        </m:r>
                      </m:sup>
                    </m:sSup>
                    <m:r>
                      <a:rPr lang="en-US" sz="200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num>
                          <m:den>
                            <m:r>
                              <a:rPr lang="en-US" sz="2000" i="1">
                                <a:latin typeface="Cambria Math" panose="02040503050406030204" pitchFamily="18" charset="0"/>
                                <a:ea typeface="Cambria Math" panose="02040503050406030204" pitchFamily="18" charset="0"/>
                                <a:cs typeface="Arial" charset="0"/>
                              </a:rPr>
                              <m:t>𝑚</m:t>
                            </m:r>
                          </m:den>
                        </m:f>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e>
                        </m:d>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see a special case of this when </a:t>
                </a:r>
                <a14:m>
                  <m:oMath xmlns:m="http://schemas.openxmlformats.org/officeDocument/2006/math">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cs typeface="Arial" charset="0"/>
                          </a:rPr>
                        </m:ctrlPr>
                      </m:dPr>
                      <m:e>
                        <m:r>
                          <m:rPr>
                            <m:sty m:val="p"/>
                          </m:rPr>
                          <a:rPr lang="en-US" sz="2000">
                            <a:latin typeface="Cambria Math" panose="02040503050406030204" pitchFamily="18" charset="0"/>
                            <a:cs typeface="Arial" charset="0"/>
                          </a:rPr>
                          <m:t>x</m:t>
                        </m:r>
                      </m:e>
                    </m:d>
                    <m:r>
                      <a:rPr lang="en-US" sz="2000">
                        <a:latin typeface="Cambria Math" panose="02040503050406030204" pitchFamily="18" charset="0"/>
                        <a:cs typeface="Arial" charset="0"/>
                      </a:rPr>
                      <m:t>=</m:t>
                    </m:r>
                    <m:r>
                      <m:rPr>
                        <m:sty m:val="p"/>
                      </m:rPr>
                      <a:rPr lang="en-US" sz="2000">
                        <a:latin typeface="Cambria Math" panose="02040503050406030204" pitchFamily="18" charset="0"/>
                        <a:cs typeface="Arial" charset="0"/>
                      </a:rPr>
                      <m:t>g</m:t>
                    </m:r>
                    <m:r>
                      <a:rPr lang="en-US" sz="200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𝜽</m:t>
                        </m:r>
                      </m:e>
                      <m:sup>
                        <m:r>
                          <a:rPr lang="en-US" sz="2000" i="1">
                            <a:latin typeface="Cambria Math" panose="02040503050406030204" pitchFamily="18" charset="0"/>
                            <a:cs typeface="Arial" charset="0"/>
                          </a:rPr>
                          <m:t>𝑇</m:t>
                        </m:r>
                      </m:sup>
                    </m:sSup>
                    <m:r>
                      <a:rPr lang="en-US" sz="2000" b="1" i="1">
                        <a:latin typeface="Cambria Math" panose="02040503050406030204" pitchFamily="18" charset="0"/>
                        <a:cs typeface="Arial" charset="0"/>
                      </a:rPr>
                      <m:t>𝒙</m:t>
                    </m:r>
                    <m:r>
                      <a:rPr lang="en-US" sz="2000" i="1">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where we can compute</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oMath>
                </a14:m>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using the chain rule as</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e>
                      <m:sub>
                        <m:r>
                          <a:rPr lang="en-US" sz="2000" b="1" i="1">
                            <a:latin typeface="Cambria Math" panose="02040503050406030204" pitchFamily="18" charset="0"/>
                            <a:ea typeface="Cambria Math" panose="02040503050406030204" pitchFamily="18" charset="0"/>
                            <a:cs typeface="Arial" charset="0"/>
                          </a:rPr>
                          <m:t>𝜽</m:t>
                        </m:r>
                      </m:sub>
                    </m:sSub>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𝑔</m:t>
                        </m:r>
                      </m:e>
                      <m:sup>
                        <m:r>
                          <a:rPr lang="en-US" sz="2000" i="1">
                            <a:latin typeface="Cambria Math" panose="02040503050406030204" pitchFamily="18" charset="0"/>
                            <a:cs typeface="Arial" charset="0"/>
                          </a:rPr>
                          <m:t>′</m:t>
                        </m:r>
                      </m:sup>
                    </m:s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h</m:t>
                        </m:r>
                        <m:r>
                          <a:rPr lang="en-US" sz="2000" b="1" i="1" baseline="-25000">
                            <a:latin typeface="Cambria Math" panose="02040503050406030204" pitchFamily="18" charset="0"/>
                            <a:ea typeface="Cambria Math" panose="02040503050406030204" pitchFamily="18" charset="0"/>
                            <a:cs typeface="Arial" charset="0"/>
                          </a:rPr>
                          <m:t>𝜽</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i="1">
                        <a:latin typeface="Cambria Math" panose="02040503050406030204" pitchFamily="18" charset="0"/>
                        <a:cs typeface="Arial" charset="0"/>
                      </a:rPr>
                      <m:t> </m:t>
                    </m:r>
                    <m:r>
                      <a:rPr lang="en-US" sz="2000" b="1" i="1">
                        <a:latin typeface="Cambria Math" panose="02040503050406030204" pitchFamily="18" charset="0"/>
                        <a:ea typeface="Cambria Math" panose="02040503050406030204" pitchFamily="18" charset="0"/>
                        <a:cs typeface="Arial" charset="0"/>
                      </a:rPr>
                      <m:t>𝒙</m:t>
                    </m:r>
                  </m:oMath>
                </a14:m>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 popular such g is g(z)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1+</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𝑒</m:t>
                            </m:r>
                          </m:e>
                          <m:sup>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𝑧</m:t>
                            </m:r>
                          </m:sup>
                        </m:sSup>
                      </m:den>
                    </m:f>
                  </m:oMath>
                </a14:m>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chain rule will come in handy for vector valued functions as well.  Suppose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 </a:t>
                </a:r>
                <a:r>
                  <a:rPr lang="en-US" sz="2000" b="1" dirty="0">
                    <a:latin typeface="Calibri" panose="020F0502020204030204" pitchFamily="34" charset="0"/>
                    <a:ea typeface="Arial" charset="0"/>
                    <a:cs typeface="Calibri" panose="020F0502020204030204" pitchFamily="34" charset="0"/>
                  </a:rPr>
                  <a:t>f(y) </a:t>
                </a:r>
                <a:r>
                  <a:rPr lang="en-US" sz="2000" dirty="0">
                    <a:latin typeface="Calibri" panose="020F0502020204030204" pitchFamily="34" charset="0"/>
                    <a:ea typeface="Arial" charset="0"/>
                    <a:cs typeface="Calibri" panose="020F0502020204030204" pitchFamily="34" charset="0"/>
                  </a:rPr>
                  <a:t>where </a:t>
                </a:r>
                <a:r>
                  <a:rPr lang="en-US" sz="2000" b="1" dirty="0">
                    <a:latin typeface="Calibri" panose="020F0502020204030204" pitchFamily="34" charset="0"/>
                    <a:ea typeface="Arial" charset="0"/>
                    <a:cs typeface="Calibri" panose="020F0502020204030204" pitchFamily="34" charset="0"/>
                  </a:rPr>
                  <a:t>y </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g(x)</a:t>
                </a:r>
                <a:r>
                  <a:rPr lang="en-US" sz="2000" dirty="0">
                    <a:latin typeface="Calibri" panose="020F0502020204030204" pitchFamily="34" charset="0"/>
                    <a:ea typeface="Arial" charset="0"/>
                    <a:cs typeface="Calibri" panose="020F0502020204030204" pitchFamily="34" charset="0"/>
                  </a:rPr>
                  <a:t>.   The Jacobian of </a:t>
                </a:r>
                <a:r>
                  <a:rPr lang="en-US" sz="2000" b="1" dirty="0">
                    <a:latin typeface="Calibri" panose="020F0502020204030204" pitchFamily="34" charset="0"/>
                    <a:ea typeface="Arial" charset="0"/>
                    <a:cs typeface="Calibri" panose="020F0502020204030204" pitchFamily="34" charset="0"/>
                  </a:rPr>
                  <a:t>h(x)</a:t>
                </a:r>
                <a:r>
                  <a:rPr lang="en-US" sz="2000" dirty="0">
                    <a:latin typeface="Calibri" panose="020F0502020204030204" pitchFamily="34" charset="0"/>
                    <a:ea typeface="Arial" charset="0"/>
                    <a:cs typeface="Calibri" panose="020F0502020204030204" pitchFamily="34" charset="0"/>
                  </a:rPr>
                  <a:t>, written</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as,</a:t>
                </a:r>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r>
                      <a:rPr lang="en-US" sz="2000">
                        <a:latin typeface="Cambria Math" panose="02040503050406030204" pitchFamily="18" charset="0"/>
                        <a:cs typeface="Arial" charset="0"/>
                      </a:rPr>
                      <m:t>(</m:t>
                    </m:r>
                    <m:r>
                      <a:rPr lang="en-US" sz="2000" b="1">
                        <a:latin typeface="Cambria Math" panose="02040503050406030204" pitchFamily="18" charset="0"/>
                        <a:cs typeface="Arial" charset="0"/>
                      </a:rPr>
                      <m:t>𝐱</m:t>
                    </m:r>
                    <m:r>
                      <a:rPr lang="en-US" sz="2000">
                        <a:latin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is and n x n matrix </a:t>
                </a:r>
                <a14:m>
                  <m:oMath xmlns:m="http://schemas.openxmlformats.org/officeDocument/2006/math">
                    <m:r>
                      <a:rPr lang="en-US" sz="2000" i="1">
                        <a:latin typeface="Cambria Math" panose="02040503050406030204" pitchFamily="18" charset="0"/>
                        <a:ea typeface="Arial"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𝑖</m:t>
                            </m:r>
                          </m:sub>
                        </m:sSub>
                      </m:num>
                      <m:den>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den>
                    </m:f>
                  </m:oMath>
                </a14:m>
                <a:r>
                  <a:rPr lang="en-US" sz="2000" dirty="0">
                    <a:latin typeface="Calibri" panose="020F0502020204030204" pitchFamily="34" charset="0"/>
                    <a:ea typeface="Arial" charset="0"/>
                    <a:cs typeface="Calibri" panose="020F0502020204030204" pitchFamily="34" charset="0"/>
                  </a:rPr>
                  <a:t>).  By the chain rule,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𝒙</m:t>
                        </m:r>
                      </m:sub>
                    </m:sSub>
                    <m:d>
                      <m:dPr>
                        <m:ctrlPr>
                          <a:rPr lang="en-US" sz="2000" i="1">
                            <a:latin typeface="Cambria Math" panose="02040503050406030204" pitchFamily="18" charset="0"/>
                            <a:cs typeface="Arial" charset="0"/>
                          </a:rPr>
                        </m:ctrlPr>
                      </m:dPr>
                      <m:e>
                        <m:r>
                          <a:rPr lang="en-US" sz="2000" b="1" i="1">
                            <a:latin typeface="Cambria Math" panose="02040503050406030204" pitchFamily="18" charset="0"/>
                            <a:cs typeface="Arial" charset="0"/>
                          </a:rPr>
                          <m:t>𝒉</m:t>
                        </m:r>
                      </m:e>
                    </m:d>
                    <m:d>
                      <m:dPr>
                        <m:ctrlPr>
                          <a:rPr lang="en-US" sz="2000" b="1" i="1">
                            <a:latin typeface="Cambria Math" panose="02040503050406030204" pitchFamily="18" charset="0"/>
                            <a:cs typeface="Arial" charset="0"/>
                          </a:rPr>
                        </m:ctrlPr>
                      </m:dPr>
                      <m:e>
                        <m:r>
                          <a:rPr lang="en-US" sz="2000" b="1">
                            <a:latin typeface="Cambria Math" panose="02040503050406030204" pitchFamily="18" charset="0"/>
                            <a:cs typeface="Arial" charset="0"/>
                          </a:rPr>
                          <m:t>𝐱</m:t>
                        </m:r>
                      </m:e>
                    </m:d>
                    <m:r>
                      <a:rPr lang="en-US" sz="2000" b="1">
                        <a:latin typeface="Cambria Math" panose="02040503050406030204" pitchFamily="18" charset="0"/>
                        <a:cs typeface="Arial" charset="0"/>
                      </a:rPr>
                      <m:t>= </m:t>
                    </m:r>
                    <m:sSub>
                      <m:sSubPr>
                        <m:ctrlPr>
                          <a:rPr lang="en-US" sz="2000" b="1" i="1">
                            <a:latin typeface="Cambria Math" panose="02040503050406030204" pitchFamily="18" charset="0"/>
                            <a:cs typeface="Arial" charset="0"/>
                          </a:rPr>
                        </m:ctrlPr>
                      </m:sSubPr>
                      <m:e>
                        <m:r>
                          <a:rPr lang="en-US" sz="2000" i="1">
                            <a:latin typeface="Cambria Math" panose="02040503050406030204" pitchFamily="18" charset="0"/>
                            <a:cs typeface="Arial" charset="0"/>
                          </a:rPr>
                          <m:t>𝐽</m:t>
                        </m:r>
                      </m:e>
                      <m:sub>
                        <m:r>
                          <a:rPr lang="en-US" sz="2000" b="1" i="1">
                            <a:latin typeface="Cambria Math" panose="02040503050406030204" pitchFamily="18" charset="0"/>
                            <a:cs typeface="Arial" charset="0"/>
                          </a:rPr>
                          <m:t>𝒚</m:t>
                        </m:r>
                      </m:sub>
                    </m:sSub>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𝒇</m:t>
                        </m:r>
                      </m:e>
                    </m:d>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𝒈</m:t>
                        </m:r>
                        <m:d>
                          <m:dPr>
                            <m:ctrlPr>
                              <a:rPr lang="en-US" sz="2000" b="1" i="1">
                                <a:latin typeface="Cambria Math" panose="02040503050406030204" pitchFamily="18" charset="0"/>
                                <a:cs typeface="Arial" charset="0"/>
                              </a:rPr>
                            </m:ctrlPr>
                          </m:dPr>
                          <m:e>
                            <m:r>
                              <a:rPr lang="en-US" sz="2000" b="1" i="1">
                                <a:latin typeface="Cambria Math" panose="02040503050406030204" pitchFamily="18" charset="0"/>
                                <a:cs typeface="Arial" charset="0"/>
                              </a:rPr>
                              <m:t>𝒙</m:t>
                            </m:r>
                          </m:e>
                        </m:d>
                      </m:e>
                    </m:d>
                    <m:r>
                      <a:rPr lang="en-US" sz="2000" b="1" i="1">
                        <a:latin typeface="Cambria Math" panose="02040503050406030204" pitchFamily="18" charset="0"/>
                        <a:ea typeface="Cambria Math" panose="02040503050406030204" pitchFamily="18" charset="0"/>
                        <a:cs typeface="Arial" charset="0"/>
                      </a:rPr>
                      <m:t>∘ </m:t>
                    </m:r>
                    <m:sSub>
                      <m:sSubPr>
                        <m:ctrlPr>
                          <a:rPr lang="en-US" sz="2000" b="1"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𝐽</m:t>
                        </m:r>
                      </m:e>
                      <m:sub>
                        <m:r>
                          <a:rPr lang="en-US" sz="2000" b="1" i="1">
                            <a:latin typeface="Cambria Math" panose="02040503050406030204" pitchFamily="18" charset="0"/>
                            <a:ea typeface="Cambria Math" panose="02040503050406030204" pitchFamily="18" charset="0"/>
                            <a:cs typeface="Arial" charset="0"/>
                          </a:rPr>
                          <m:t>𝒙</m:t>
                        </m:r>
                      </m:sub>
                    </m:sSub>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𝒈</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a:t>
                </a:r>
              </a:p>
              <a:p>
                <a:pPr algn="l"/>
                <a:endParaRPr lang="en-US" sz="1500" dirty="0">
                  <a:latin typeface="Arial" charset="0"/>
                  <a:ea typeface="Arial" charset="0"/>
                  <a:cs typeface="Arial" charset="0"/>
                </a:endParaRPr>
              </a:p>
              <a:p>
                <a:pPr algn="l"/>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b="1"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0321" y="1457013"/>
                <a:ext cx="8623357" cy="4354666"/>
              </a:xfrm>
              <a:blipFill>
                <a:blip r:embed="rId3"/>
                <a:stretch>
                  <a:fillRect l="-588" t="-10174" r="-1176" b="-58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53168" y="6207317"/>
            <a:ext cx="1600200" cy="273844"/>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188273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76" y="100011"/>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Gradient descent vs closed form</a:t>
            </a:r>
          </a:p>
        </p:txBody>
      </p:sp>
      <p:sp>
        <p:nvSpPr>
          <p:cNvPr id="3" name="Content Placeholder 2"/>
          <p:cNvSpPr>
            <a:spLocks noGrp="1"/>
          </p:cNvSpPr>
          <p:nvPr>
            <p:ph idx="1"/>
          </p:nvPr>
        </p:nvSpPr>
        <p:spPr>
          <a:xfrm>
            <a:off x="543216" y="1922138"/>
            <a:ext cx="8087175" cy="343273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Learning rate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large, oscillations may be large, and the process might not even converge.</a:t>
            </a:r>
          </a:p>
          <a:p>
            <a:pPr marL="557213" lvl="1" indent="-214313"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pick 𝜶 too small convergence is slow.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Gradient descent</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Is iterative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Can be adapted to complex hypothesis</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large</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Supports incremental learning</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Converges to local optimum (OK for quadratic functions.)</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Close form solution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Works well when m is small</a:t>
            </a:r>
          </a:p>
          <a:p>
            <a:pPr marL="600075" lvl="1" indent="-257175"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No need to select learning rate</a:t>
            </a: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21575" y="6126931"/>
            <a:ext cx="1600200" cy="273844"/>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230161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08370"/>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290490"/>
                <a:ext cx="8686800" cy="427701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If we observe an experiment with n distinct outcomes, we call the union of these events a sample space and if we label each event E</a:t>
                </a:r>
                <a:r>
                  <a:rPr lang="en-US" sz="1800" baseline="-25000" dirty="0">
                    <a:latin typeface="Arial" charset="0"/>
                    <a:ea typeface="Arial" charset="0"/>
                    <a:cs typeface="Arial" charset="0"/>
                  </a:rPr>
                  <a:t>i</a:t>
                </a:r>
                <a:r>
                  <a:rPr lang="en-US" sz="1800" dirty="0">
                    <a:latin typeface="Arial" charset="0"/>
                    <a:ea typeface="Arial" charset="0"/>
                    <a:cs typeface="Arial" charset="0"/>
                  </a:rPr>
                  <a:t>, i= 1,2,…,n.  S = {E</a:t>
                </a:r>
                <a:r>
                  <a:rPr lang="en-US" sz="1800" baseline="-25000" dirty="0">
                    <a:latin typeface="Arial" charset="0"/>
                    <a:ea typeface="Arial" charset="0"/>
                    <a:cs typeface="Arial" charset="0"/>
                  </a:rPr>
                  <a:t>1</a:t>
                </a:r>
                <a:r>
                  <a:rPr lang="en-US" sz="1800" dirty="0">
                    <a:latin typeface="Arial" charset="0"/>
                    <a:ea typeface="Arial" charset="0"/>
                    <a:cs typeface="Arial" charset="0"/>
                  </a:rPr>
                  <a:t>} ∪ {E</a:t>
                </a:r>
                <a:r>
                  <a:rPr lang="en-US" sz="1800" baseline="-25000" dirty="0">
                    <a:latin typeface="Arial" charset="0"/>
                    <a:ea typeface="Arial" charset="0"/>
                    <a:cs typeface="Arial" charset="0"/>
                  </a:rPr>
                  <a:t>2</a:t>
                </a:r>
                <a:r>
                  <a:rPr lang="en-US" sz="1800" dirty="0">
                    <a:latin typeface="Arial" charset="0"/>
                    <a:ea typeface="Arial" charset="0"/>
                    <a:cs typeface="Arial" charset="0"/>
                  </a:rPr>
                  <a:t>} ∪ … ∪ {E</a:t>
                </a:r>
                <a:r>
                  <a:rPr lang="en-US" sz="1800" baseline="-25000" dirty="0">
                    <a:latin typeface="Arial" charset="0"/>
                    <a:ea typeface="Arial" charset="0"/>
                    <a:cs typeface="Arial" charset="0"/>
                  </a:rPr>
                  <a:t>n</a:t>
                </a:r>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A probability measure is a map from S to the interval [0, 1], P: S </a:t>
                </a:r>
                <a:r>
                  <a:rPr lang="en-US" sz="1800" dirty="0">
                    <a:latin typeface="Arial" charset="0"/>
                    <a:ea typeface="Arial" charset="0"/>
                    <a:cs typeface="Arial" charset="0"/>
                    <a:sym typeface="Wingdings" pitchFamily="2" charset="2"/>
                  </a:rPr>
                  <a:t> [0,1], with the following property: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𝑖</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𝐸</m:t>
                            </m:r>
                            <m:r>
                              <a:rPr lang="en-US" sz="1800" i="1" baseline="-25000">
                                <a:latin typeface="Cambria Math" panose="02040503050406030204" pitchFamily="18" charset="0"/>
                                <a:cs typeface="Arial" charset="0"/>
                                <a:sym typeface="Wingdings" pitchFamily="2" charset="2"/>
                              </a:rPr>
                              <m:t>𝑖</m:t>
                            </m:r>
                          </m:e>
                        </m:d>
                        <m:r>
                          <a:rPr lang="en-US" sz="1800" i="1">
                            <a:latin typeface="Cambria Math" panose="02040503050406030204" pitchFamily="18" charset="0"/>
                            <a:cs typeface="Arial" charset="0"/>
                            <a:sym typeface="Wingdings" pitchFamily="2" charset="2"/>
                          </a:rPr>
                          <m:t>=1</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We can also talk about the outcome any member of a subset, T ⊆ S.  For example, if T={E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P(T) = P(E</a:t>
                </a:r>
                <a:r>
                  <a:rPr lang="en-US" sz="1800" baseline="-25000" dirty="0">
                    <a:latin typeface="Arial" charset="0"/>
                    <a:ea typeface="Arial" charset="0"/>
                    <a:cs typeface="Arial" charset="0"/>
                    <a:sym typeface="Wingdings" pitchFamily="2" charset="2"/>
                  </a:rPr>
                  <a:t>1</a:t>
                </a:r>
                <a:r>
                  <a:rPr lang="en-US" sz="1800" dirty="0">
                    <a:latin typeface="Arial" charset="0"/>
                    <a:ea typeface="Arial" charset="0"/>
                    <a:cs typeface="Arial" charset="0"/>
                    <a:sym typeface="Wingdings" pitchFamily="2" charset="2"/>
                  </a:rPr>
                  <a:t>) + P(E</a:t>
                </a:r>
                <a:r>
                  <a:rPr lang="en-US" sz="1800" baseline="-25000" dirty="0">
                    <a:latin typeface="Arial" charset="0"/>
                    <a:ea typeface="Arial" charset="0"/>
                    <a:cs typeface="Arial" charset="0"/>
                    <a:sym typeface="Wingdings" pitchFamily="2" charset="2"/>
                  </a:rPr>
                  <a:t>2</a:t>
                </a:r>
                <a:r>
                  <a:rPr lang="en-US" sz="1800" dirty="0">
                    <a:latin typeface="Arial" charset="0"/>
                    <a:ea typeface="Arial" charset="0"/>
                    <a:cs typeface="Arial" charset="0"/>
                    <a:sym typeface="Wingdings" pitchFamily="2" charset="2"/>
                  </a:rPr>
                  <a:t>).  For completeness, when we use subsets, we define P(∅)=0.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Probability measures can have infinite domains as well, for example, the outcome of a temperature measurement may be any number in the non-negative real numbers (for Kelvin).  Under specific experimental conditions, we can assign a probability to each possible temperature, P(x) and we have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0</m:t>
                        </m:r>
                      </m:sub>
                      <m:sup>
                        <m:r>
                          <a:rPr lang="en-US" sz="1800" i="1">
                            <a:latin typeface="Cambria Math" panose="02040503050406030204" pitchFamily="18" charset="0"/>
                            <a:ea typeface="Cambria Math" panose="02040503050406030204" pitchFamily="18" charset="0"/>
                            <a:cs typeface="Arial" charset="0"/>
                            <a:sym typeface="Wingdings" pitchFamily="2" charset="2"/>
                          </a:rPr>
                          <m:t>∞</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 = 1.  Actually, P(x) is likely 0 and we usually talk about the probability of the temperature being in a subset of the temperature range, say, [t, t + 𝝙t], then P(t≤x≤t +𝝙t)= </a:t>
                </a:r>
                <a14:m>
                  <m:oMath xmlns:m="http://schemas.openxmlformats.org/officeDocument/2006/math">
                    <m:nary>
                      <m:naryPr>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𝑡</m:t>
                        </m:r>
                      </m:sub>
                      <m:sup>
                        <m:r>
                          <a:rPr lang="en-US" sz="1800" i="1">
                            <a:latin typeface="Cambria Math" panose="02040503050406030204" pitchFamily="18" charset="0"/>
                            <a:cs typeface="Arial" charset="0"/>
                            <a:sym typeface="Wingdings" pitchFamily="2" charset="2"/>
                          </a:rPr>
                          <m:t>𝑡</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ea typeface="Cambria Math" panose="02040503050406030204" pitchFamily="18" charset="0"/>
                            <a:cs typeface="Arial" charset="0"/>
                            <a:sym typeface="Wingdings" pitchFamily="2" charset="2"/>
                          </a:rPr>
                          <m:t>𝑡</m:t>
                        </m:r>
                      </m:sup>
                      <m:e>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𝑥</m:t>
                            </m:r>
                          </m:e>
                        </m:d>
                        <m:r>
                          <a:rPr lang="en-US" sz="1800" i="1">
                            <a:latin typeface="Cambria Math" panose="02040503050406030204" pitchFamily="18" charset="0"/>
                            <a:cs typeface="Arial" charset="0"/>
                            <a:sym typeface="Wingdings" pitchFamily="2" charset="2"/>
                          </a:rPr>
                          <m:t>𝑑𝑥</m:t>
                        </m:r>
                      </m:e>
                    </m:nary>
                  </m:oMath>
                </a14:m>
                <a:r>
                  <a:rPr lang="en-US" sz="1800" dirty="0">
                    <a:latin typeface="Arial" charset="0"/>
                    <a:ea typeface="Arial" charset="0"/>
                    <a:cs typeface="Arial"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sym typeface="Wingdings" pitchFamily="2" charset="2"/>
                  </a:rPr>
                  <a:t>Our intuition is that if we perform the experiment many times (say, N times) and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is the outcome #(E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times that P(E</a:t>
                </a:r>
                <a:r>
                  <a:rPr lang="en-US" sz="1800" baseline="-25000" dirty="0">
                    <a:latin typeface="Arial" charset="0"/>
                    <a:ea typeface="Arial" charset="0"/>
                    <a:cs typeface="Arial" charset="0"/>
                    <a:sym typeface="Wingdings" pitchFamily="2" charset="2"/>
                  </a:rPr>
                  <a:t>i</a:t>
                </a:r>
                <a:r>
                  <a:rPr lang="en-US" sz="1800" dirty="0">
                    <a:latin typeface="Arial" charset="0"/>
                    <a:ea typeface="Arial" charset="0"/>
                    <a:cs typeface="Arial" charset="0"/>
                    <a:sym typeface="Wingdings" pitchFamily="2" charset="2"/>
                  </a:rPr>
                  <a:t>)=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m:t>
                        </m:r>
                        <m:sSub>
                          <m:sSubPr>
                            <m:ctrlPr>
                              <a:rPr lang="en-US" sz="1800" i="1">
                                <a:latin typeface="Cambria Math" panose="02040503050406030204" pitchFamily="18" charset="0"/>
                                <a:cs typeface="Arial" charset="0"/>
                                <a:sym typeface="Wingdings" pitchFamily="2" charset="2"/>
                              </a:rPr>
                            </m:ctrlPr>
                          </m:sSubPr>
                          <m:e>
                            <m:r>
                              <a:rPr lang="en-US" sz="1800" i="1">
                                <a:latin typeface="Cambria Math" panose="02040503050406030204" pitchFamily="18" charset="0"/>
                                <a:cs typeface="Arial" charset="0"/>
                                <a:sym typeface="Wingdings" pitchFamily="2" charset="2"/>
                              </a:rPr>
                              <m:t>𝐸</m:t>
                            </m:r>
                          </m:e>
                          <m:sub>
                            <m:r>
                              <a:rPr lang="en-US" sz="1800" i="1">
                                <a:latin typeface="Cambria Math" panose="02040503050406030204" pitchFamily="18" charset="0"/>
                                <a:cs typeface="Arial" charset="0"/>
                                <a:sym typeface="Wingdings" pitchFamily="2" charset="2"/>
                              </a:rPr>
                              <m:t>𝑖</m:t>
                            </m:r>
                          </m:sub>
                        </m:sSub>
                        <m:r>
                          <a:rPr lang="en-US" sz="1800" i="1">
                            <a:latin typeface="Cambria Math" panose="02040503050406030204" pitchFamily="18" charset="0"/>
                            <a:cs typeface="Arial" charset="0"/>
                            <a:sym typeface="Wingdings" pitchFamily="2" charset="2"/>
                          </a:rPr>
                          <m:t>)</m:t>
                        </m:r>
                      </m:num>
                      <m:den>
                        <m:r>
                          <a:rPr lang="en-US" sz="1800" i="1">
                            <a:latin typeface="Cambria Math" panose="02040503050406030204" pitchFamily="18" charset="0"/>
                            <a:cs typeface="Arial" charset="0"/>
                            <a:sym typeface="Wingdings" pitchFamily="2" charset="2"/>
                          </a:rPr>
                          <m:t>𝑁</m:t>
                        </m:r>
                      </m:den>
                    </m:f>
                  </m:oMath>
                </a14:m>
                <a:r>
                  <a:rPr lang="en-US" sz="1800" dirty="0">
                    <a:latin typeface="Arial" charset="0"/>
                    <a:ea typeface="Arial" charset="0"/>
                    <a:cs typeface="Arial" charset="0"/>
                    <a:sym typeface="Wingdings" pitchFamily="2" charset="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290490"/>
                <a:ext cx="8686800" cy="4277019"/>
              </a:xfrm>
              <a:blipFill>
                <a:blip r:embed="rId3"/>
                <a:stretch>
                  <a:fillRect l="-438" t="-592" r="-1314" b="-204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02928" y="6412708"/>
            <a:ext cx="1600200" cy="273844"/>
          </a:xfrm>
        </p:spPr>
        <p:txBody>
          <a:bodyPr/>
          <a:lstStyle/>
          <a:p>
            <a:fld id="{FA32F8ED-EEB4-4D51-9E8E-3B145D9B9811}" type="slidenum">
              <a:rPr lang="en-US" smtClean="0"/>
              <a:pPr/>
              <a:t>3</a:t>
            </a:fld>
            <a:endParaRPr lang="en-US" dirty="0"/>
          </a:p>
        </p:txBody>
      </p:sp>
    </p:spTree>
    <p:extLst>
      <p:ext uri="{BB962C8B-B14F-4D97-AF65-F5344CB8AC3E}">
        <p14:creationId xmlns:p14="http://schemas.microsoft.com/office/powerpoint/2010/main" val="1670211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79" y="231307"/>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Ng’s example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learning housing prices</a:t>
            </a:r>
          </a:p>
        </p:txBody>
      </p:sp>
      <p:sp>
        <p:nvSpPr>
          <p:cNvPr id="3" name="Content Placeholder 2"/>
          <p:cNvSpPr>
            <a:spLocks noGrp="1"/>
          </p:cNvSpPr>
          <p:nvPr>
            <p:ph idx="1"/>
          </p:nvPr>
        </p:nvSpPr>
        <p:spPr>
          <a:xfrm>
            <a:off x="1813606" y="1827595"/>
            <a:ext cx="2297231" cy="4065137"/>
          </a:xfrm>
        </p:spPr>
        <p:txBody>
          <a:bodyPr>
            <a:noAutofit/>
          </a:body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1268     3    259900</a:t>
            </a:r>
          </a:p>
          <a:p>
            <a:pPr algn="l">
              <a:spcBef>
                <a:spcPts val="300"/>
              </a:spcBef>
            </a:pPr>
            <a:r>
              <a:rPr lang="en-US" sz="1400" dirty="0">
                <a:latin typeface="Calibri" panose="020F0502020204030204" pitchFamily="34" charset="0"/>
                <a:cs typeface="Calibri" panose="020F0502020204030204" pitchFamily="34" charset="0"/>
              </a:rPr>
              <a:t> 2300     4    449900</a:t>
            </a:r>
          </a:p>
          <a:p>
            <a:pPr algn="l">
              <a:spcBef>
                <a:spcPts val="300"/>
              </a:spcBef>
            </a:pPr>
            <a:r>
              <a:rPr lang="en-US" sz="1400" dirty="0">
                <a:latin typeface="Calibri" panose="020F0502020204030204" pitchFamily="34" charset="0"/>
                <a:cs typeface="Calibri" panose="020F0502020204030204" pitchFamily="34" charset="0"/>
              </a:rPr>
              <a:t> 1320     2    299900</a:t>
            </a:r>
          </a:p>
          <a:p>
            <a:pPr algn="l">
              <a:spcBef>
                <a:spcPts val="300"/>
              </a:spcBef>
            </a:pPr>
            <a:r>
              <a:rPr lang="en-US" sz="1400" dirty="0">
                <a:latin typeface="Calibri" panose="020F0502020204030204" pitchFamily="34" charset="0"/>
                <a:cs typeface="Calibri" panose="020F0502020204030204" pitchFamily="34" charset="0"/>
              </a:rPr>
              <a:t> 1236     3    199900</a:t>
            </a:r>
          </a:p>
          <a:p>
            <a:pPr algn="l">
              <a:spcBef>
                <a:spcPts val="300"/>
              </a:spcBef>
            </a:pPr>
            <a:r>
              <a:rPr lang="en-US" sz="1400" dirty="0">
                <a:latin typeface="Calibri" panose="020F0502020204030204" pitchFamily="34" charset="0"/>
                <a:cs typeface="Calibri" panose="020F0502020204030204" pitchFamily="34" charset="0"/>
              </a:rPr>
              <a:t> 2609     4    499998</a:t>
            </a:r>
          </a:p>
          <a:p>
            <a:pPr algn="l">
              <a:spcBef>
                <a:spcPts val="300"/>
              </a:spcBef>
            </a:pPr>
            <a:r>
              <a:rPr lang="en-US" sz="1400" dirty="0">
                <a:latin typeface="Calibri" panose="020F0502020204030204" pitchFamily="34" charset="0"/>
                <a:cs typeface="Calibri" panose="020F0502020204030204" pitchFamily="34" charset="0"/>
              </a:rPr>
              <a:t> 3031     4    599000</a:t>
            </a:r>
          </a:p>
          <a:p>
            <a:pPr algn="l">
              <a:spcBef>
                <a:spcPts val="300"/>
              </a:spcBef>
            </a:pPr>
            <a:r>
              <a:rPr lang="en-US" sz="1400" dirty="0">
                <a:latin typeface="Calibri" panose="020F0502020204030204" pitchFamily="34" charset="0"/>
                <a:cs typeface="Calibri" panose="020F0502020204030204" pitchFamily="34" charset="0"/>
              </a:rPr>
              <a:t> 1767     3    252900</a:t>
            </a:r>
          </a:p>
          <a:p>
            <a:pPr algn="l">
              <a:spcBef>
                <a:spcPts val="300"/>
              </a:spcBef>
            </a:pPr>
            <a:r>
              <a:rPr lang="en-US" sz="1400" dirty="0">
                <a:latin typeface="Calibri" panose="020F0502020204030204" pitchFamily="34" charset="0"/>
                <a:cs typeface="Calibri" panose="020F0502020204030204" pitchFamily="34" charset="0"/>
              </a:rPr>
              <a:t> 1888     2    255000</a:t>
            </a:r>
          </a:p>
          <a:p>
            <a:pPr algn="l">
              <a:spcBef>
                <a:spcPts val="300"/>
              </a:spcBef>
            </a:pPr>
            <a:r>
              <a:rPr lang="en-US" sz="1400" dirty="0">
                <a:latin typeface="Calibri" panose="020F0502020204030204" pitchFamily="34" charset="0"/>
                <a:cs typeface="Calibri" panose="020F0502020204030204" pitchFamily="34" charset="0"/>
              </a:rPr>
              <a:t> 1604     3    242900</a:t>
            </a:r>
          </a:p>
          <a:p>
            <a:pPr algn="l">
              <a:spcBef>
                <a:spcPts val="300"/>
              </a:spcBef>
            </a:pPr>
            <a:r>
              <a:rPr lang="en-US" sz="1400" dirty="0">
                <a:latin typeface="Calibri" panose="020F0502020204030204" pitchFamily="34" charset="0"/>
                <a:cs typeface="Calibri" panose="020F0502020204030204" pitchFamily="34" charset="0"/>
              </a:rPr>
              <a:t> 1962     4    259900</a:t>
            </a:r>
          </a:p>
          <a:p>
            <a:pPr algn="l">
              <a:spcBef>
                <a:spcPts val="300"/>
              </a:spcBef>
            </a:pPr>
            <a:r>
              <a:rPr lang="en-US" sz="1400" dirty="0">
                <a:latin typeface="Calibri" panose="020F0502020204030204" pitchFamily="34" charset="0"/>
                <a:cs typeface="Calibri" panose="020F0502020204030204" pitchFamily="34" charset="0"/>
              </a:rPr>
              <a:t> 3890     3    573900</a:t>
            </a:r>
          </a:p>
          <a:p>
            <a:pPr algn="l">
              <a:spcBef>
                <a:spcPts val="300"/>
              </a:spcBef>
            </a:pPr>
            <a:r>
              <a:rPr lang="en-US" sz="1400" dirty="0">
                <a:latin typeface="Calibri" panose="020F0502020204030204" pitchFamily="34" charset="0"/>
                <a:cs typeface="Calibri" panose="020F0502020204030204" pitchFamily="34" charset="0"/>
              </a:rPr>
              <a:t> 1100     3    249900</a:t>
            </a:r>
          </a:p>
          <a:p>
            <a:pPr algn="l">
              <a:spcBef>
                <a:spcPts val="300"/>
              </a:spcBef>
            </a:pPr>
            <a:r>
              <a:rPr lang="en-US" sz="1400" dirty="0">
                <a:latin typeface="Calibri" panose="020F0502020204030204" pitchFamily="34" charset="0"/>
                <a:cs typeface="Calibri" panose="020F0502020204030204" pitchFamily="34" charset="0"/>
              </a:rPr>
              <a:t> 1458     3    464500</a:t>
            </a:r>
          </a:p>
          <a:p>
            <a:pPr algn="l">
              <a:spcBef>
                <a:spcPts val="300"/>
              </a:spcBef>
            </a:pPr>
            <a:r>
              <a:rPr lang="en-US" sz="1400" dirty="0">
                <a:latin typeface="Calibri" panose="020F0502020204030204" pitchFamily="34" charset="0"/>
                <a:cs typeface="Calibri" panose="020F0502020204030204" pitchFamily="34" charset="0"/>
              </a:rPr>
              <a:t> 2526     3    469000</a:t>
            </a:r>
          </a:p>
          <a:p>
            <a:pPr algn="l">
              <a:spcBef>
                <a:spcPts val="300"/>
              </a:spcBef>
            </a:pPr>
            <a:endParaRPr lang="en-US" sz="1400" dirty="0">
              <a:latin typeface="Calibri" panose="020F0502020204030204" pitchFamily="34" charset="0"/>
              <a:cs typeface="Calibri" panose="020F0502020204030204" pitchFamily="34" charset="0"/>
            </a:endParaRPr>
          </a:p>
          <a:p>
            <a:pPr algn="l">
              <a:spcBef>
                <a:spcPts val="300"/>
              </a:spcBef>
            </a:pPr>
            <a:r>
              <a:rPr lang="en-US" sz="1600" dirty="0">
                <a:latin typeface="Calibri" panose="020F0502020204030204" pitchFamily="34" charset="0"/>
                <a:cs typeface="Calibri" panose="020F0502020204030204" pitchFamily="34" charset="0"/>
              </a:rPr>
              <a:t> </a:t>
            </a:r>
            <a:endParaRPr lang="en-US" sz="18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7179036" y="6317396"/>
            <a:ext cx="1600200" cy="273844"/>
          </a:xfrm>
        </p:spPr>
        <p:txBody>
          <a:bodyPr/>
          <a:lstStyle/>
          <a:p>
            <a:fld id="{FA32F8ED-EEB4-4D51-9E8E-3B145D9B9811}" type="slidenum">
              <a:rPr lang="en-US" smtClean="0"/>
              <a:pPr/>
              <a:t>30</a:t>
            </a:fld>
            <a:endParaRPr lang="en-US" dirty="0"/>
          </a:p>
        </p:txBody>
      </p:sp>
      <p:sp>
        <p:nvSpPr>
          <p:cNvPr id="6" name="Content Placeholder 2">
            <a:extLst>
              <a:ext uri="{FF2B5EF4-FFF2-40B4-BE49-F238E27FC236}">
                <a16:creationId xmlns:a16="http://schemas.microsoft.com/office/drawing/2014/main" id="{15F396ED-3BEE-2D46-8F6B-705B3297EDE5}"/>
              </a:ext>
            </a:extLst>
          </p:cNvPr>
          <p:cNvSpPr txBox="1">
            <a:spLocks/>
          </p:cNvSpPr>
          <p:nvPr/>
        </p:nvSpPr>
        <p:spPr>
          <a:xfrm>
            <a:off x="275203" y="1817979"/>
            <a:ext cx="1634080" cy="344798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2104     3   399900</a:t>
            </a:r>
          </a:p>
          <a:p>
            <a:pPr algn="l">
              <a:spcBef>
                <a:spcPts val="300"/>
              </a:spcBef>
            </a:pPr>
            <a:r>
              <a:rPr lang="en-US" sz="1400" dirty="0">
                <a:latin typeface="Calibri" panose="020F0502020204030204" pitchFamily="34" charset="0"/>
                <a:cs typeface="Calibri" panose="020F0502020204030204" pitchFamily="34" charset="0"/>
              </a:rPr>
              <a:t> 1600     3   329900</a:t>
            </a:r>
          </a:p>
          <a:p>
            <a:pPr algn="l">
              <a:spcBef>
                <a:spcPts val="300"/>
              </a:spcBef>
            </a:pPr>
            <a:r>
              <a:rPr lang="en-US" sz="1400" dirty="0">
                <a:latin typeface="Calibri" panose="020F0502020204030204" pitchFamily="34" charset="0"/>
                <a:cs typeface="Calibri" panose="020F0502020204030204" pitchFamily="34" charset="0"/>
              </a:rPr>
              <a:t> 2400     3   369000</a:t>
            </a:r>
          </a:p>
          <a:p>
            <a:pPr algn="l">
              <a:spcBef>
                <a:spcPts val="300"/>
              </a:spcBef>
            </a:pPr>
            <a:r>
              <a:rPr lang="en-US" sz="1400" dirty="0">
                <a:latin typeface="Calibri" panose="020F0502020204030204" pitchFamily="34" charset="0"/>
                <a:cs typeface="Calibri" panose="020F0502020204030204" pitchFamily="34" charset="0"/>
              </a:rPr>
              <a:t> 1416     2   232000</a:t>
            </a:r>
          </a:p>
          <a:p>
            <a:pPr algn="l">
              <a:spcBef>
                <a:spcPts val="300"/>
              </a:spcBef>
            </a:pPr>
            <a:r>
              <a:rPr lang="en-US" sz="1400" dirty="0">
                <a:latin typeface="Calibri" panose="020F0502020204030204" pitchFamily="34" charset="0"/>
                <a:cs typeface="Calibri" panose="020F0502020204030204" pitchFamily="34" charset="0"/>
              </a:rPr>
              <a:t> 3000     4   539900</a:t>
            </a:r>
          </a:p>
          <a:p>
            <a:pPr algn="l">
              <a:spcBef>
                <a:spcPts val="300"/>
              </a:spcBef>
            </a:pPr>
            <a:r>
              <a:rPr lang="en-US" sz="1400" dirty="0">
                <a:latin typeface="Calibri" panose="020F0502020204030204" pitchFamily="34" charset="0"/>
                <a:cs typeface="Calibri" panose="020F0502020204030204" pitchFamily="34" charset="0"/>
              </a:rPr>
              <a:t> 1985     4   299900</a:t>
            </a:r>
          </a:p>
          <a:p>
            <a:pPr algn="l">
              <a:spcBef>
                <a:spcPts val="300"/>
              </a:spcBef>
            </a:pPr>
            <a:r>
              <a:rPr lang="en-US" sz="1400" dirty="0">
                <a:latin typeface="Calibri" panose="020F0502020204030204" pitchFamily="34" charset="0"/>
                <a:cs typeface="Calibri" panose="020F0502020204030204" pitchFamily="34" charset="0"/>
              </a:rPr>
              <a:t> 1534     3   314900</a:t>
            </a:r>
          </a:p>
          <a:p>
            <a:pPr algn="l">
              <a:spcBef>
                <a:spcPts val="300"/>
              </a:spcBef>
            </a:pPr>
            <a:r>
              <a:rPr lang="en-US" sz="1400" dirty="0">
                <a:latin typeface="Calibri" panose="020F0502020204030204" pitchFamily="34" charset="0"/>
                <a:cs typeface="Calibri" panose="020F0502020204030204" pitchFamily="34" charset="0"/>
              </a:rPr>
              <a:t> 1427     3   198999</a:t>
            </a:r>
          </a:p>
          <a:p>
            <a:pPr algn="l">
              <a:spcBef>
                <a:spcPts val="300"/>
              </a:spcBef>
            </a:pPr>
            <a:r>
              <a:rPr lang="en-US" sz="1400" dirty="0">
                <a:latin typeface="Calibri" panose="020F0502020204030204" pitchFamily="34" charset="0"/>
                <a:cs typeface="Calibri" panose="020F0502020204030204" pitchFamily="34" charset="0"/>
              </a:rPr>
              <a:t> 1380     3   212000</a:t>
            </a:r>
          </a:p>
          <a:p>
            <a:pPr algn="l">
              <a:spcBef>
                <a:spcPts val="300"/>
              </a:spcBef>
            </a:pPr>
            <a:r>
              <a:rPr lang="en-US" sz="1400" dirty="0">
                <a:latin typeface="Calibri" panose="020F0502020204030204" pitchFamily="34" charset="0"/>
                <a:cs typeface="Calibri" panose="020F0502020204030204" pitchFamily="34" charset="0"/>
              </a:rPr>
              <a:t> 1494     3   242500</a:t>
            </a:r>
          </a:p>
          <a:p>
            <a:pPr algn="l">
              <a:spcBef>
                <a:spcPts val="300"/>
              </a:spcBef>
            </a:pPr>
            <a:r>
              <a:rPr lang="en-US" sz="1400" dirty="0">
                <a:latin typeface="Calibri" panose="020F0502020204030204" pitchFamily="34" charset="0"/>
                <a:cs typeface="Calibri" panose="020F0502020204030204" pitchFamily="34" charset="0"/>
              </a:rPr>
              <a:t> 1940     4   239999</a:t>
            </a:r>
          </a:p>
          <a:p>
            <a:pPr algn="l">
              <a:spcBef>
                <a:spcPts val="300"/>
              </a:spcBef>
            </a:pPr>
            <a:r>
              <a:rPr lang="en-US" sz="1400" dirty="0">
                <a:latin typeface="Calibri" panose="020F0502020204030204" pitchFamily="34" charset="0"/>
                <a:cs typeface="Calibri" panose="020F0502020204030204" pitchFamily="34" charset="0"/>
              </a:rPr>
              <a:t> 2000     3   347000</a:t>
            </a:r>
          </a:p>
          <a:p>
            <a:pPr algn="l">
              <a:spcBef>
                <a:spcPts val="300"/>
              </a:spcBef>
            </a:pPr>
            <a:r>
              <a:rPr lang="en-US" sz="1400" dirty="0">
                <a:latin typeface="Calibri" panose="020F0502020204030204" pitchFamily="34" charset="0"/>
                <a:cs typeface="Calibri" panose="020F0502020204030204" pitchFamily="34" charset="0"/>
              </a:rPr>
              <a:t> 1890     3   329999</a:t>
            </a:r>
          </a:p>
          <a:p>
            <a:pPr algn="l">
              <a:spcBef>
                <a:spcPts val="300"/>
              </a:spcBef>
            </a:pPr>
            <a:r>
              <a:rPr lang="en-US" sz="1400" dirty="0">
                <a:latin typeface="Calibri" panose="020F0502020204030204" pitchFamily="34" charset="0"/>
                <a:cs typeface="Calibri" panose="020F0502020204030204" pitchFamily="34" charset="0"/>
              </a:rPr>
              <a:t> 4478     5   699900</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6A19A8DD-3C5A-674B-9BFD-4EE30B0FF8D7}"/>
              </a:ext>
            </a:extLst>
          </p:cNvPr>
          <p:cNvSpPr txBox="1">
            <a:spLocks/>
          </p:cNvSpPr>
          <p:nvPr/>
        </p:nvSpPr>
        <p:spPr>
          <a:xfrm>
            <a:off x="3729772" y="1817979"/>
            <a:ext cx="2297231" cy="4065137"/>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size bdrms     price</a:t>
            </a:r>
          </a:p>
          <a:p>
            <a:pPr algn="l">
              <a:spcBef>
                <a:spcPts val="300"/>
              </a:spcBef>
            </a:pPr>
            <a:r>
              <a:rPr lang="en-US" sz="1400" dirty="0">
                <a:latin typeface="Calibri" panose="020F0502020204030204" pitchFamily="34" charset="0"/>
                <a:cs typeface="Calibri" panose="020F0502020204030204" pitchFamily="34" charset="0"/>
              </a:rPr>
              <a:t> 2200     3     475000</a:t>
            </a:r>
          </a:p>
          <a:p>
            <a:pPr algn="l">
              <a:spcBef>
                <a:spcPts val="300"/>
              </a:spcBef>
            </a:pPr>
            <a:r>
              <a:rPr lang="en-US" sz="1400" dirty="0">
                <a:latin typeface="Calibri" panose="020F0502020204030204" pitchFamily="34" charset="0"/>
                <a:cs typeface="Calibri" panose="020F0502020204030204" pitchFamily="34" charset="0"/>
              </a:rPr>
              <a:t> 2637     3     299900</a:t>
            </a:r>
          </a:p>
          <a:p>
            <a:pPr algn="l">
              <a:spcBef>
                <a:spcPts val="300"/>
              </a:spcBef>
            </a:pPr>
            <a:r>
              <a:rPr lang="en-US" sz="1400" dirty="0">
                <a:latin typeface="Calibri" panose="020F0502020204030204" pitchFamily="34" charset="0"/>
                <a:cs typeface="Calibri" panose="020F0502020204030204" pitchFamily="34" charset="0"/>
              </a:rPr>
              <a:t> 1839     2     349900</a:t>
            </a:r>
          </a:p>
          <a:p>
            <a:pPr algn="l">
              <a:spcBef>
                <a:spcPts val="300"/>
              </a:spcBef>
            </a:pPr>
            <a:r>
              <a:rPr lang="en-US" sz="1400" dirty="0">
                <a:latin typeface="Calibri" panose="020F0502020204030204" pitchFamily="34" charset="0"/>
                <a:cs typeface="Calibri" panose="020F0502020204030204" pitchFamily="34" charset="0"/>
              </a:rPr>
              <a:t> 1000     1     169900</a:t>
            </a:r>
          </a:p>
          <a:p>
            <a:pPr algn="l">
              <a:spcBef>
                <a:spcPts val="300"/>
              </a:spcBef>
            </a:pPr>
            <a:r>
              <a:rPr lang="en-US" sz="1400" dirty="0">
                <a:latin typeface="Calibri" panose="020F0502020204030204" pitchFamily="34" charset="0"/>
                <a:cs typeface="Calibri" panose="020F0502020204030204" pitchFamily="34" charset="0"/>
              </a:rPr>
              <a:t> 2040     4     314900</a:t>
            </a:r>
          </a:p>
          <a:p>
            <a:pPr algn="l">
              <a:spcBef>
                <a:spcPts val="300"/>
              </a:spcBef>
            </a:pPr>
            <a:r>
              <a:rPr lang="en-US" sz="1400" dirty="0">
                <a:latin typeface="Calibri" panose="020F0502020204030204" pitchFamily="34" charset="0"/>
                <a:cs typeface="Calibri" panose="020F0502020204030204" pitchFamily="34" charset="0"/>
              </a:rPr>
              <a:t> 3137     3     579900</a:t>
            </a:r>
          </a:p>
          <a:p>
            <a:pPr algn="l">
              <a:spcBef>
                <a:spcPts val="300"/>
              </a:spcBef>
            </a:pPr>
            <a:r>
              <a:rPr lang="en-US" sz="1400" dirty="0">
                <a:latin typeface="Calibri" panose="020F0502020204030204" pitchFamily="34" charset="0"/>
                <a:cs typeface="Calibri" panose="020F0502020204030204" pitchFamily="34" charset="0"/>
              </a:rPr>
              <a:t> 1811     4     285900</a:t>
            </a:r>
          </a:p>
          <a:p>
            <a:pPr algn="l">
              <a:spcBef>
                <a:spcPts val="300"/>
              </a:spcBef>
            </a:pPr>
            <a:r>
              <a:rPr lang="en-US" sz="1400" dirty="0">
                <a:latin typeface="Calibri" panose="020F0502020204030204" pitchFamily="34" charset="0"/>
                <a:cs typeface="Calibri" panose="020F0502020204030204" pitchFamily="34" charset="0"/>
              </a:rPr>
              <a:t> 1437     3     249900</a:t>
            </a:r>
          </a:p>
          <a:p>
            <a:pPr algn="l">
              <a:spcBef>
                <a:spcPts val="300"/>
              </a:spcBef>
            </a:pPr>
            <a:r>
              <a:rPr lang="en-US" sz="1400" dirty="0">
                <a:latin typeface="Calibri" panose="020F0502020204030204" pitchFamily="34" charset="0"/>
                <a:cs typeface="Calibri" panose="020F0502020204030204" pitchFamily="34" charset="0"/>
              </a:rPr>
              <a:t> 1239     3     229900</a:t>
            </a:r>
          </a:p>
          <a:p>
            <a:pPr algn="l">
              <a:spcBef>
                <a:spcPts val="300"/>
              </a:spcBef>
            </a:pPr>
            <a:r>
              <a:rPr lang="en-US" sz="1400" dirty="0">
                <a:latin typeface="Calibri" panose="020F0502020204030204" pitchFamily="34" charset="0"/>
                <a:cs typeface="Calibri" panose="020F0502020204030204" pitchFamily="34" charset="0"/>
              </a:rPr>
              <a:t> 2132     4     345000</a:t>
            </a:r>
          </a:p>
          <a:p>
            <a:pPr algn="l">
              <a:spcBef>
                <a:spcPts val="300"/>
              </a:spcBef>
            </a:pPr>
            <a:r>
              <a:rPr lang="en-US" sz="1400" dirty="0">
                <a:latin typeface="Calibri" panose="020F0502020204030204" pitchFamily="34" charset="0"/>
                <a:cs typeface="Calibri" panose="020F0502020204030204" pitchFamily="34" charset="0"/>
              </a:rPr>
              <a:t> 4215     4     549000</a:t>
            </a:r>
          </a:p>
          <a:p>
            <a:pPr algn="l">
              <a:spcBef>
                <a:spcPts val="300"/>
              </a:spcBef>
            </a:pPr>
            <a:r>
              <a:rPr lang="en-US" sz="1400" dirty="0">
                <a:latin typeface="Calibri" panose="020F0502020204030204" pitchFamily="34" charset="0"/>
                <a:cs typeface="Calibri" panose="020F0502020204030204" pitchFamily="34" charset="0"/>
              </a:rPr>
              <a:t> 2162     4     287000</a:t>
            </a:r>
          </a:p>
          <a:p>
            <a:pPr algn="l">
              <a:spcBef>
                <a:spcPts val="300"/>
              </a:spcBef>
            </a:pPr>
            <a:r>
              <a:rPr lang="en-US" sz="1400" dirty="0">
                <a:latin typeface="Calibri" panose="020F0502020204030204" pitchFamily="34" charset="0"/>
                <a:cs typeface="Calibri" panose="020F0502020204030204" pitchFamily="34" charset="0"/>
              </a:rPr>
              <a:t> 1664     2     368500</a:t>
            </a:r>
          </a:p>
          <a:p>
            <a:pPr algn="l">
              <a:spcBef>
                <a:spcPts val="300"/>
              </a:spcBef>
            </a:pPr>
            <a:r>
              <a:rPr lang="en-US" sz="1400" dirty="0">
                <a:latin typeface="Calibri" panose="020F0502020204030204" pitchFamily="34" charset="0"/>
                <a:cs typeface="Calibri" panose="020F0502020204030204" pitchFamily="34" charset="0"/>
              </a:rPr>
              <a:t> 2238     3     329900</a:t>
            </a:r>
          </a:p>
          <a:p>
            <a:pPr algn="l"/>
            <a:endParaRPr lang="en-US" sz="18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EF450472-1E79-744A-992A-6DC6AF97660E}"/>
              </a:ext>
            </a:extLst>
          </p:cNvPr>
          <p:cNvSpPr txBox="1">
            <a:spLocks/>
          </p:cNvSpPr>
          <p:nvPr/>
        </p:nvSpPr>
        <p:spPr>
          <a:xfrm>
            <a:off x="5688249" y="1949352"/>
            <a:ext cx="3284290" cy="403465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400" dirty="0">
                <a:latin typeface="Calibri" panose="020F0502020204030204" pitchFamily="34" charset="0"/>
                <a:cs typeface="Calibri" panose="020F0502020204030204" pitchFamily="34" charset="0"/>
              </a:rPr>
              <a:t> size  bdrms     price</a:t>
            </a:r>
          </a:p>
          <a:p>
            <a:pPr algn="l">
              <a:spcBef>
                <a:spcPts val="300"/>
              </a:spcBef>
            </a:pPr>
            <a:r>
              <a:rPr lang="en-US" sz="1400" dirty="0">
                <a:latin typeface="Calibri" panose="020F0502020204030204" pitchFamily="34" charset="0"/>
                <a:cs typeface="Calibri" panose="020F0502020204030204" pitchFamily="34" charset="0"/>
              </a:rPr>
              <a:t> 2567     4        314000</a:t>
            </a:r>
          </a:p>
          <a:p>
            <a:pPr algn="l">
              <a:spcBef>
                <a:spcPts val="300"/>
              </a:spcBef>
            </a:pPr>
            <a:r>
              <a:rPr lang="en-US" sz="1400" dirty="0">
                <a:latin typeface="Calibri" panose="020F0502020204030204" pitchFamily="34" charset="0"/>
                <a:cs typeface="Calibri" panose="020F0502020204030204" pitchFamily="34" charset="0"/>
              </a:rPr>
              <a:t> 1200     3        299000</a:t>
            </a:r>
          </a:p>
          <a:p>
            <a:pPr algn="l">
              <a:spcBef>
                <a:spcPts val="300"/>
              </a:spcBef>
            </a:pPr>
            <a:r>
              <a:rPr lang="en-US" sz="1400" dirty="0">
                <a:latin typeface="Calibri" panose="020F0502020204030204" pitchFamily="34" charset="0"/>
                <a:cs typeface="Calibri" panose="020F0502020204030204" pitchFamily="34" charset="0"/>
              </a:rPr>
              <a:t>  852      2        179900</a:t>
            </a:r>
          </a:p>
          <a:p>
            <a:pPr algn="l">
              <a:spcBef>
                <a:spcPts val="300"/>
              </a:spcBef>
            </a:pPr>
            <a:r>
              <a:rPr lang="en-US" sz="1400" dirty="0">
                <a:latin typeface="Calibri" panose="020F0502020204030204" pitchFamily="34" charset="0"/>
                <a:cs typeface="Calibri" panose="020F0502020204030204" pitchFamily="34" charset="0"/>
              </a:rPr>
              <a:t> 1852     4        299900</a:t>
            </a:r>
          </a:p>
          <a:p>
            <a:pPr algn="l">
              <a:spcBef>
                <a:spcPts val="300"/>
              </a:spcBef>
            </a:pPr>
            <a:r>
              <a:rPr lang="en-US" sz="1400" dirty="0">
                <a:latin typeface="Calibri" panose="020F0502020204030204" pitchFamily="34" charset="0"/>
                <a:cs typeface="Calibri" panose="020F0502020204030204" pitchFamily="34" charset="0"/>
              </a:rPr>
              <a:t> 1203     3        239500</a:t>
            </a:r>
          </a:p>
          <a:p>
            <a:pPr algn="l"/>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Direct solution</a:t>
            </a:r>
          </a:p>
          <a:p>
            <a:pPr algn="l">
              <a:spcBef>
                <a:spcPts val="0"/>
              </a:spcBef>
            </a:pPr>
            <a:r>
              <a:rPr lang="en-US" sz="1400" dirty="0">
                <a:latin typeface="Calibri" panose="020F0502020204030204" pitchFamily="34" charset="0"/>
                <a:cs typeface="Calibri" panose="020F0502020204030204" pitchFamily="34" charset="0"/>
              </a:rPr>
              <a:t>b: 92392.92, w: (139.30948, -9681.65919)</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272312.16, rms:  9325.08</a:t>
            </a:r>
          </a:p>
          <a:p>
            <a:pPr algn="l">
              <a:spcBef>
                <a:spcPts val="0"/>
              </a:spcBef>
            </a:pPr>
            <a:endParaRPr lang="en-US" sz="1400" dirty="0">
              <a:latin typeface="Calibri" panose="020F0502020204030204" pitchFamily="34" charset="0"/>
              <a:cs typeface="Calibri" panose="020F0502020204030204" pitchFamily="34" charset="0"/>
            </a:endParaRPr>
          </a:p>
          <a:p>
            <a:pPr algn="l">
              <a:spcBef>
                <a:spcPts val="0"/>
              </a:spcBef>
            </a:pPr>
            <a:r>
              <a:rPr lang="en-US" sz="1400" b="1" dirty="0">
                <a:latin typeface="Calibri" panose="020F0502020204030204" pitchFamily="34" charset="0"/>
                <a:cs typeface="Calibri" panose="020F0502020204030204" pitchFamily="34" charset="0"/>
              </a:rPr>
              <a:t>Gradient descent</a:t>
            </a:r>
          </a:p>
          <a:p>
            <a:pPr algn="l">
              <a:spcBef>
                <a:spcPts val="0"/>
              </a:spcBef>
            </a:pPr>
            <a:r>
              <a:rPr lang="en-US" sz="1400" dirty="0">
                <a:latin typeface="Calibri" panose="020F0502020204030204" pitchFamily="34" charset="0"/>
                <a:cs typeface="Calibri" panose="020F0502020204030204" pitchFamily="34" charset="0"/>
              </a:rPr>
              <a:t>num_steps: 78</a:t>
            </a:r>
          </a:p>
          <a:p>
            <a:pPr algn="l">
              <a:spcBef>
                <a:spcPts val="0"/>
              </a:spcBef>
            </a:pPr>
            <a:r>
              <a:rPr lang="en-US" sz="1400" dirty="0">
                <a:latin typeface="Calibri" panose="020F0502020204030204" pitchFamily="34" charset="0"/>
                <a:cs typeface="Calibri" panose="020F0502020204030204" pitchFamily="34" charset="0"/>
              </a:rPr>
              <a:t>b: 78680.71678, w: (128.67889, 2461.29430)</a:t>
            </a:r>
          </a:p>
          <a:p>
            <a:pPr algn="l">
              <a:spcBef>
                <a:spcPts val="0"/>
              </a:spcBef>
            </a:pPr>
            <a:r>
              <a:rPr lang="en-US" sz="1400" dirty="0">
                <a:latin typeface="Calibri" panose="020F0502020204030204" pitchFamily="34" charset="0"/>
                <a:cs typeface="Calibri" panose="020F0502020204030204" pitchFamily="34" charset="0"/>
              </a:rPr>
              <a:t>Prediction: 1500 square ft, 3 bedrooms, predicted price: 279082.93, rms: 11891.09</a:t>
            </a:r>
          </a:p>
          <a:p>
            <a:pPr marL="257175" indent="-257175"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32BB32-D4CA-5F2A-2FDB-236EC37AA473}"/>
              </a:ext>
            </a:extLst>
          </p:cNvPr>
          <p:cNvSpPr txBox="1"/>
          <p:nvPr/>
        </p:nvSpPr>
        <p:spPr>
          <a:xfrm>
            <a:off x="382979" y="5984777"/>
            <a:ext cx="3015826" cy="300082"/>
          </a:xfrm>
          <a:prstGeom prst="rect">
            <a:avLst/>
          </a:prstGeom>
          <a:noFill/>
        </p:spPr>
        <p:txBody>
          <a:bodyPr wrap="none" rtlCol="0">
            <a:spAutoFit/>
          </a:bodyPr>
          <a:lstStyle/>
          <a:p>
            <a:r>
              <a:rPr lang="en-US" sz="1350" baseline="30000" dirty="0">
                <a:latin typeface="Calibri" panose="020F0502020204030204" pitchFamily="34" charset="0"/>
                <a:cs typeface="Calibri" panose="020F0502020204030204" pitchFamily="34" charset="0"/>
              </a:rPr>
              <a:t>1</a:t>
            </a:r>
            <a:r>
              <a:rPr lang="en-US" sz="1350" dirty="0">
                <a:latin typeface="Calibri" panose="020F0502020204030204" pitchFamily="34" charset="0"/>
                <a:cs typeface="Calibri" panose="020F0502020204030204" pitchFamily="34" charset="0"/>
              </a:rPr>
              <a:t> From Andrew Ng’s Stanford class notes</a:t>
            </a:r>
          </a:p>
        </p:txBody>
      </p:sp>
    </p:spTree>
    <p:extLst>
      <p:ext uri="{BB962C8B-B14F-4D97-AF65-F5344CB8AC3E}">
        <p14:creationId xmlns:p14="http://schemas.microsoft.com/office/powerpoint/2010/main" val="20151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84" y="218687"/>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31</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205320"/>
                <a:ext cx="8832548" cy="36350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1800" dirty="0">
                    <a:latin typeface="Arial" charset="0"/>
                    <a:ea typeface="Arial" charset="0"/>
                    <a:cs typeface="Arial" charset="0"/>
                  </a:rPr>
                  <a:t>Earlier, we approximated the curve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e>
                    </m:d>
                    <m:r>
                      <a:rPr lang="en-US" sz="1800" i="1">
                        <a:latin typeface="Cambria Math" panose="02040503050406030204" pitchFamily="18" charset="0"/>
                        <a:ea typeface="Arial"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sin</m:t>
                    </m:r>
                    <m:r>
                      <a:rPr lang="en-US" sz="1800" i="1">
                        <a:latin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𝜋</m:t>
                    </m:r>
                  </m:oMath>
                </a14:m>
                <a:r>
                  <a:rPr lang="en-US" sz="1800" dirty="0">
                    <a:latin typeface="Arial" charset="0"/>
                    <a:ea typeface="Arial" charset="0"/>
                    <a:cs typeface="Arial" charset="0"/>
                  </a:rPr>
                  <a:t>x), for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r>
                      <a:rPr lang="en-US" sz="1800" i="1">
                        <a:latin typeface="Cambria Math" panose="02040503050406030204" pitchFamily="18" charset="0"/>
                        <a:ea typeface="Cambria Math" panose="02040503050406030204" pitchFamily="18" charset="0"/>
                        <a:cs typeface="Arial" charset="0"/>
                      </a:rPr>
                      <m:t>≤1</m:t>
                    </m:r>
                  </m:oMath>
                </a14:m>
                <a:r>
                  <a:rPr lang="en-US" sz="1800" dirty="0">
                    <a:latin typeface="Arial" charset="0"/>
                    <a:ea typeface="Arial" charset="0"/>
                    <a:cs typeface="Arial" charset="0"/>
                  </a:rPr>
                  <a:t>, using a polynomial and invited you to think of this as a learning problem, namely, given the value of the true f(x) at m evenly spaced points, find a polynomial that “predicts” the values of f(x) at other points.  We tried three polynomials: a linear function, a cubic and a polynomial of degree 10.  We found the linear prediction “underfit” the data (and was hence a poor predicter), a cubic, which did a fine job and a 10</a:t>
                </a:r>
                <a:r>
                  <a:rPr lang="en-US" sz="1800" baseline="30000" dirty="0">
                    <a:latin typeface="Arial" charset="0"/>
                    <a:ea typeface="Arial" charset="0"/>
                    <a:cs typeface="Arial" charset="0"/>
                  </a:rPr>
                  <a:t>th</a:t>
                </a:r>
                <a:r>
                  <a:rPr lang="en-US" sz="1800" dirty="0">
                    <a:latin typeface="Arial" charset="0"/>
                    <a:ea typeface="Arial" charset="0"/>
                    <a:cs typeface="Arial" charset="0"/>
                  </a:rPr>
                  <a:t> degree polynomial which “overfit” the data, oscillating wildly off the training set but doing perfectly on the training data.</a:t>
                </a:r>
              </a:p>
              <a:p>
                <a:pPr marL="257175" indent="-257175" algn="l">
                  <a:buFont typeface="Arial" panose="020B0604020202020204" pitchFamily="34" charset="0"/>
                  <a:buChar char="•"/>
                </a:pPr>
                <a:r>
                  <a:rPr lang="en-US" sz="1800" dirty="0">
                    <a:latin typeface="Arial" charset="0"/>
                    <a:ea typeface="Arial" charset="0"/>
                    <a:cs typeface="Arial" charset="0"/>
                  </a:rPr>
                  <a:t>The cubic was  </a:t>
                </a:r>
                <a14:m>
                  <m:oMath xmlns:m="http://schemas.openxmlformats.org/officeDocument/2006/math">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=8.48</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3</m:t>
                        </m:r>
                      </m:sup>
                    </m:sSup>
                    <m:r>
                      <a:rPr lang="en-US" sz="1800" i="1">
                        <a:latin typeface="Cambria Math" panose="02040503050406030204" pitchFamily="18" charset="0"/>
                        <a:cs typeface="Arial" charset="0"/>
                      </a:rPr>
                      <m:t>−12.72</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+4.29</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.48</m:t>
                    </m:r>
                  </m:oMath>
                </a14:m>
                <a:r>
                  <a:rPr lang="en-US" sz="1800" dirty="0">
                    <a:latin typeface="Arial" charset="0"/>
                    <a:ea typeface="Arial" charset="0"/>
                    <a:cs typeface="Arial" charset="0"/>
                  </a:rPr>
                  <a:t>.  But how did we find the parameters?.</a:t>
                </a:r>
              </a:p>
              <a:p>
                <a:pPr marL="600075" lvl="1" indent="-257175" algn="l">
                  <a:buFont typeface="Arial" panose="020B0604020202020204" pitchFamily="34" charset="0"/>
                  <a:buChar char="•"/>
                </a:pPr>
                <a:r>
                  <a:rPr lang="en-US" sz="1800" dirty="0">
                    <a:latin typeface="Arial" charset="0"/>
                    <a:ea typeface="Arial" charset="0"/>
                    <a:cs typeface="Arial" charset="0"/>
                  </a:rPr>
                  <a:t>The answer is we used linear regression with four features.</a:t>
                </a:r>
              </a:p>
              <a:p>
                <a:pPr marL="600075" lvl="1" indent="-257175" algn="l">
                  <a:buFont typeface="Arial" panose="020B0604020202020204" pitchFamily="34" charset="0"/>
                  <a:buChar char="•"/>
                </a:pPr>
                <a:r>
                  <a:rPr lang="en-US" sz="1800" dirty="0">
                    <a:latin typeface="Arial" charset="0"/>
                    <a:ea typeface="Arial" charset="0"/>
                    <a:cs typeface="Arial" charset="0"/>
                  </a:rPr>
                  <a:t>The features were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2</m:t>
                        </m:r>
                      </m:sup>
                    </m:sSup>
                  </m:oMath>
                </a14:m>
                <a:r>
                  <a:rPr lang="en-US" sz="1800" dirty="0">
                    <a:latin typeface="Arial" charset="0"/>
                    <a:ea typeface="Arial" charset="0"/>
                    <a:cs typeface="Arial" charset="0"/>
                  </a:rPr>
                  <a:t>, and</a:t>
                </a:r>
                <a14:m>
                  <m:oMath xmlns:m="http://schemas.openxmlformats.org/officeDocument/2006/math">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𝑖</m:t>
                            </m:r>
                          </m:sub>
                        </m:sSub>
                      </m:e>
                      <m:sup>
                        <m:r>
                          <a:rPr lang="en-US" sz="1800" i="1">
                            <a:latin typeface="Cambria Math" panose="02040503050406030204" pitchFamily="18" charset="0"/>
                            <a:cs typeface="Arial" charset="0"/>
                          </a:rPr>
                          <m:t>3</m:t>
                        </m:r>
                      </m:sup>
                    </m:sSup>
                  </m:oMath>
                </a14:m>
                <a:r>
                  <a:rPr lang="en-US" sz="1800" dirty="0">
                    <a:latin typeface="Arial" charset="0"/>
                    <a:ea typeface="Arial" charset="0"/>
                    <a:cs typeface="Arial" charset="0"/>
                  </a:rPr>
                  <a:t>.</a:t>
                </a:r>
              </a:p>
              <a:p>
                <a:pPr marL="257175" indent="-257175" algn="l">
                  <a:buFont typeface="Arial" panose="020B0604020202020204" pitchFamily="34" charset="0"/>
                  <a:buChar char="•"/>
                </a:pPr>
                <a:r>
                  <a:rPr lang="en-US" sz="1800" dirty="0">
                    <a:latin typeface="Arial" charset="0"/>
                    <a:ea typeface="Arial" charset="0"/>
                    <a:cs typeface="Arial" charset="0"/>
                  </a:rPr>
                  <a:t>In fact, we did three things in the fitting exercise:</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selected a model with four parameters.</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applied linear regression.</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tested the quality of our prediction.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205320"/>
                <a:ext cx="8832548" cy="3635069"/>
              </a:xfrm>
              <a:prstGeom prst="rect">
                <a:avLst/>
              </a:prstGeom>
              <a:blipFill>
                <a:blip r:embed="rId3"/>
                <a:stretch>
                  <a:fillRect l="-718" t="-1045" r="-1437" b="-2892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91A0883-D555-6B4B-A6FF-DFED5EBFF121}"/>
              </a:ext>
            </a:extLst>
          </p:cNvPr>
          <p:cNvPicPr>
            <a:picLocks noChangeAspect="1"/>
          </p:cNvPicPr>
          <p:nvPr/>
        </p:nvPicPr>
        <p:blipFill>
          <a:blip r:embed="rId4"/>
          <a:stretch>
            <a:fillRect/>
          </a:stretch>
        </p:blipFill>
        <p:spPr>
          <a:xfrm>
            <a:off x="6057900" y="4844292"/>
            <a:ext cx="3048729" cy="1560443"/>
          </a:xfrm>
          <a:prstGeom prst="rect">
            <a:avLst/>
          </a:prstGeom>
        </p:spPr>
      </p:pic>
      <p:sp>
        <p:nvSpPr>
          <p:cNvPr id="9" name="TextBox 8">
            <a:extLst>
              <a:ext uri="{FF2B5EF4-FFF2-40B4-BE49-F238E27FC236}">
                <a16:creationId xmlns:a16="http://schemas.microsoft.com/office/drawing/2014/main" id="{C99A17AA-00A7-BD40-A791-F154B79CF30A}"/>
              </a:ext>
            </a:extLst>
          </p:cNvPr>
          <p:cNvSpPr txBox="1"/>
          <p:nvPr/>
        </p:nvSpPr>
        <p:spPr>
          <a:xfrm>
            <a:off x="538184" y="613106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3115073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83999"/>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Overfitting and underfitting revisited</a:t>
            </a:r>
          </a:p>
        </p:txBody>
      </p:sp>
      <p:sp>
        <p:nvSpPr>
          <p:cNvPr id="5" name="Slide Number Placeholder 4"/>
          <p:cNvSpPr>
            <a:spLocks noGrp="1"/>
          </p:cNvSpPr>
          <p:nvPr>
            <p:ph type="sldNum" sz="quarter" idx="12"/>
          </p:nvPr>
        </p:nvSpPr>
        <p:spPr>
          <a:xfrm>
            <a:off x="6922058" y="6227415"/>
            <a:ext cx="1600200" cy="273844"/>
          </a:xfrm>
        </p:spPr>
        <p:txBody>
          <a:bodyPr/>
          <a:lstStyle/>
          <a:p>
            <a:fld id="{FA32F8ED-EEB4-4D51-9E8E-3B145D9B9811}" type="slidenum">
              <a:rPr lang="en-US" smtClean="0"/>
              <a:pPr/>
              <a:t>32</a:t>
            </a:fld>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155726" y="1446963"/>
                <a:ext cx="8832548" cy="4780451"/>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Now let’s look at the question a little more broadly.  Suppose we have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1, 2, …, m and validation data (</a:t>
                </a:r>
                <a:r>
                  <a:rPr lang="en-US" sz="2000" b="1" dirty="0">
                    <a:latin typeface="Arial" charset="0"/>
                    <a:ea typeface="Arial" charset="0"/>
                    <a:cs typeface="Arial" charset="0"/>
                  </a:rPr>
                  <a:t>x</a:t>
                </a:r>
                <a:r>
                  <a:rPr lang="en-US" sz="2000" dirty="0">
                    <a:latin typeface="Arial" charset="0"/>
                    <a:ea typeface="Arial" charset="0"/>
                    <a:cs typeface="Arial" charset="0"/>
                  </a:rPr>
                  <a:t>(i), y(i)), i= m+1, m+ 2, …, 2m </a:t>
                </a:r>
              </a:p>
              <a:p>
                <a:pPr marL="257175" indent="-257175" algn="l">
                  <a:buFont typeface="Arial" panose="020B0604020202020204" pitchFamily="34" charset="0"/>
                  <a:buChar char="•"/>
                </a:pPr>
                <a:r>
                  <a:rPr lang="en-US" sz="2000" dirty="0">
                    <a:latin typeface="Arial" charset="0"/>
                    <a:ea typeface="Arial" charset="0"/>
                    <a:cs typeface="Arial" charset="0"/>
                  </a:rPr>
                  <a:t>Suppose, as in linear regression, we denote the parameters as a four-dimensional vector, </a:t>
                </a:r>
                <a:r>
                  <a:rPr lang="en-US" sz="2000" b="1" dirty="0">
                    <a:latin typeface="Arial" charset="0"/>
                    <a:ea typeface="Arial" charset="0"/>
                    <a:cs typeface="Arial" charset="0"/>
                  </a:rPr>
                  <a:t>w </a:t>
                </a:r>
                <a:r>
                  <a:rPr lang="en-US" sz="2000" dirty="0">
                    <a:latin typeface="Arial" charset="0"/>
                    <a:ea typeface="Arial" charset="0"/>
                    <a:cs typeface="Arial" charset="0"/>
                  </a:rPr>
                  <a:t>and denote the parameter values we settled on is denoted by </a:t>
                </a:r>
                <a:r>
                  <a:rPr lang="en-US" sz="2000" b="1" dirty="0">
                    <a:latin typeface="Arial" charset="0"/>
                    <a:ea typeface="Arial" charset="0"/>
                    <a:cs typeface="Arial" charset="0"/>
                  </a:rPr>
                  <a:t>w</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By using the validation data, we can calculate the root mean square error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r>
                      <a:rPr lang="en-US" sz="2000" i="1">
                        <a:latin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m:t>
                            </m:r>
                          </m:e>
                        </m:rad>
                      </m:num>
                      <m:den>
                        <m:r>
                          <a:rPr lang="en-US" sz="2000" i="1">
                            <a:latin typeface="Cambria Math" panose="02040503050406030204" pitchFamily="18" charset="0"/>
                            <a:ea typeface="Cambria Math" panose="02040503050406030204" pitchFamily="18" charset="0"/>
                            <a:cs typeface="Arial" charset="0"/>
                          </a:rPr>
                          <m:t>𝑚</m:t>
                        </m:r>
                      </m:den>
                    </m:f>
                  </m:oMath>
                </a14:m>
                <a:r>
                  <a:rPr lang="en-US" sz="2000" dirty="0">
                    <a:latin typeface="Arial" charset="0"/>
                    <a:ea typeface="Arial" charset="0"/>
                    <a:cs typeface="Arial"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sup>
                        </m:sSup>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𝑚</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𝑤</m:t>
                                </m:r>
                              </m:e>
                              <m:sup>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r>
                  <a:rPr lang="en-US" sz="2000" dirty="0">
                    <a:latin typeface="Arial" charset="0"/>
                    <a:ea typeface="Arial" charset="0"/>
                    <a:cs typeface="Arial" charset="0"/>
                  </a:rPr>
                  <a:t>.  This gives a good normalized metric for loss. Had we calculated it for out three proposed models, we would have found, as we noted by graphing, the cubic model was the best fit.</a:t>
                </a:r>
              </a:p>
              <a:p>
                <a:pPr marL="257175" indent="-257175" algn="l">
                  <a:buFont typeface="Arial" panose="020B0604020202020204" pitchFamily="34" charset="0"/>
                  <a:buChar char="•"/>
                </a:pPr>
                <a:r>
                  <a:rPr lang="en-US" sz="2000" dirty="0">
                    <a:latin typeface="Arial" charset="0"/>
                    <a:ea typeface="Arial" charset="0"/>
                    <a:cs typeface="Arial" charset="0"/>
                  </a:rPr>
                  <a:t>This is an opportunity to introduce two topics in a simple setting:</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Regularization</a:t>
                </a:r>
              </a:p>
              <a:p>
                <a:pPr marL="600075" lvl="1" indent="-257175" algn="l">
                  <a:spcBef>
                    <a:spcPts val="0"/>
                  </a:spcBef>
                  <a:buFont typeface="Arial" panose="020B0604020202020204" pitchFamily="34" charset="0"/>
                  <a:buChar char="•"/>
                </a:pPr>
                <a:r>
                  <a:rPr lang="en-US" dirty="0">
                    <a:latin typeface="Arial" charset="0"/>
                    <a:ea typeface="Arial" charset="0"/>
                    <a:cs typeface="Arial" charset="0"/>
                  </a:rPr>
                  <a:t>Cross validation</a:t>
                </a:r>
              </a:p>
              <a:p>
                <a:pPr algn="l"/>
                <a:endParaRPr lang="en-US" sz="1800" dirty="0">
                  <a:latin typeface="Arial" charset="0"/>
                  <a:ea typeface="Arial" charset="0"/>
                  <a:cs typeface="Arial" charset="0"/>
                </a:endParaRPr>
              </a:p>
              <a:p>
                <a:pPr marL="257175" indent="-257175" algn="l">
                  <a:buFont typeface="Arial" charset="0"/>
                  <a:buChar char="•"/>
                </a:pPr>
                <a:endParaRPr lang="en-US" sz="1800" dirty="0"/>
              </a:p>
            </p:txBody>
          </p:sp>
        </mc:Choice>
        <mc:Fallback>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155726" y="1446963"/>
                <a:ext cx="8832548" cy="4780451"/>
              </a:xfrm>
              <a:prstGeom prst="rect">
                <a:avLst/>
              </a:prstGeom>
              <a:blipFill>
                <a:blip r:embed="rId3"/>
                <a:stretch>
                  <a:fillRect l="-862" t="-1323" r="-86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70098" y="6227415"/>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131487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88"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p:sp>
        <p:nvSpPr>
          <p:cNvPr id="5" name="Slide Number Placeholder 4"/>
          <p:cNvSpPr>
            <a:spLocks noGrp="1"/>
          </p:cNvSpPr>
          <p:nvPr>
            <p:ph type="sldNum" sz="quarter" idx="12"/>
          </p:nvPr>
        </p:nvSpPr>
        <p:spPr>
          <a:xfrm>
            <a:off x="7045845" y="6275786"/>
            <a:ext cx="1600200" cy="273844"/>
          </a:xfrm>
        </p:spPr>
        <p:txBody>
          <a:bodyPr/>
          <a:lstStyle/>
          <a:p>
            <a:fld id="{FA32F8ED-EEB4-4D51-9E8E-3B145D9B9811}" type="slidenum">
              <a:rPr lang="en-US" smtClean="0"/>
              <a:pPr/>
              <a:t>33</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429904" y="2157742"/>
                <a:ext cx="8036027" cy="320666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Arial" charset="0"/>
                    <a:ea typeface="Arial" charset="0"/>
                    <a:cs typeface="Arial" charset="0"/>
                  </a:rPr>
                  <a:t>We applied linear regression minimizing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To avoid overfitting, which causes the parameters in our model to have large values we could instead </a:t>
                </a:r>
                <a:r>
                  <a:rPr lang="en-US" sz="2000" i="1" dirty="0">
                    <a:latin typeface="Arial" charset="0"/>
                    <a:ea typeface="Arial" charset="0"/>
                    <a:cs typeface="Arial" charset="0"/>
                  </a:rPr>
                  <a:t>minimize</a:t>
                </a:r>
                <a:r>
                  <a:rPr lang="en-US" sz="2000" dirty="0">
                    <a:latin typeface="Arial" charset="0"/>
                    <a:ea typeface="Arial" charset="0"/>
                    <a:cs typeface="Arial" charset="0"/>
                  </a:rPr>
                  <a:t> the loss function </a:t>
                </a: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e>
                        </m:nary>
                      </m:e>
                    </m:nary>
                    <m:r>
                      <a:rPr lang="en-US" sz="200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𝜆 ≥ 0 is the regularization parameter.</a:t>
                </a:r>
              </a:p>
              <a:p>
                <a:pPr marL="257175" indent="-257175" algn="l">
                  <a:buFont typeface="Arial" panose="020B0604020202020204" pitchFamily="34" charset="0"/>
                  <a:buChar char="•"/>
                </a:pPr>
                <a:r>
                  <a:rPr lang="en-US" sz="2000" dirty="0">
                    <a:latin typeface="Arial" charset="0"/>
                    <a:ea typeface="Arial" charset="0"/>
                    <a:cs typeface="Arial" charset="0"/>
                  </a:rPr>
                  <a:t>This penalizes ”large coefficients” and reduces the risk of overfitting.</a:t>
                </a:r>
              </a:p>
              <a:p>
                <a:pPr marL="600075" lvl="1"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429904" y="2157742"/>
                <a:ext cx="8036027" cy="3206669"/>
              </a:xfrm>
              <a:prstGeom prst="rect">
                <a:avLst/>
              </a:prstGeom>
              <a:blipFill>
                <a:blip r:embed="rId3"/>
                <a:stretch>
                  <a:fillRect l="-1106" t="-5512" r="-11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429904" y="5709029"/>
            <a:ext cx="4692310" cy="25391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Motivation for this slide is from Bishop, Pattern Recognition and Machine Learning</a:t>
            </a:r>
          </a:p>
        </p:txBody>
      </p:sp>
    </p:spTree>
    <p:extLst>
      <p:ext uri="{BB962C8B-B14F-4D97-AF65-F5344CB8AC3E}">
        <p14:creationId xmlns:p14="http://schemas.microsoft.com/office/powerpoint/2010/main" val="9126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Cross validation</a:t>
            </a:r>
          </a:p>
        </p:txBody>
      </p:sp>
      <p:sp>
        <p:nvSpPr>
          <p:cNvPr id="5" name="Slide Number Placeholder 4"/>
          <p:cNvSpPr>
            <a:spLocks noGrp="1"/>
          </p:cNvSpPr>
          <p:nvPr>
            <p:ph type="sldNum" sz="quarter" idx="12"/>
          </p:nvPr>
        </p:nvSpPr>
        <p:spPr>
          <a:xfrm>
            <a:off x="7169928" y="6147028"/>
            <a:ext cx="1600200" cy="273844"/>
          </a:xfrm>
        </p:spPr>
        <p:txBody>
          <a:bodyPr/>
          <a:lstStyle/>
          <a:p>
            <a:fld id="{FA32F8ED-EEB4-4D51-9E8E-3B145D9B9811}" type="slidenum">
              <a:rPr lang="en-US" smtClean="0"/>
              <a:pPr/>
              <a:t>34</a:t>
            </a:fld>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AC5B725-E6C8-7D48-B199-0D3B116DEB97}"/>
                  </a:ext>
                </a:extLst>
              </p:cNvPr>
              <p:cNvSpPr txBox="1">
                <a:spLocks/>
              </p:cNvSpPr>
              <p:nvPr/>
            </p:nvSpPr>
            <p:spPr>
              <a:xfrm>
                <a:off x="510580" y="1856879"/>
                <a:ext cx="8122837" cy="314424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had a very small training set of 11 values so splitting the known labelled data into a training and testing (or validation) set is risky.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small labelled sets, there is a technique, called cross validation, that helps.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Suppose we have S</a:t>
                </a:r>
                <a:r>
                  <a:rPr lang="en-US" sz="2000" baseline="-25000" dirty="0">
                    <a:latin typeface="Calibri" panose="020F0502020204030204" pitchFamily="34" charset="0"/>
                    <a:ea typeface="Arial" charset="0"/>
                    <a:cs typeface="Calibri" panose="020F0502020204030204" pitchFamily="34" charset="0"/>
                  </a:rPr>
                  <a:t>M</a:t>
                </a:r>
                <a:r>
                  <a:rPr lang="en-US" sz="2000" dirty="0">
                    <a:latin typeface="Calibri" panose="020F0502020204030204" pitchFamily="34" charset="0"/>
                    <a:ea typeface="Arial" charset="0"/>
                    <a:cs typeface="Calibri" panose="020F0502020204030204" pitchFamily="34" charset="0"/>
                  </a:rPr>
                  <a:t> labelled values.  We “train” on different subsets of size S</a:t>
                </a:r>
                <a:r>
                  <a:rPr lang="en-US" sz="2000" baseline="-25000" dirty="0">
                    <a:latin typeface="Calibri" panose="020F0502020204030204" pitchFamily="34" charset="0"/>
                    <a:ea typeface="Arial" charset="0"/>
                    <a:cs typeface="Calibri" panose="020F0502020204030204" pitchFamily="34" charset="0"/>
                  </a:rPr>
                  <a:t>M-1</a:t>
                </a:r>
                <a:r>
                  <a:rPr lang="en-US" sz="2000" dirty="0">
                    <a:latin typeface="Calibri" panose="020F0502020204030204" pitchFamily="34" charset="0"/>
                    <a:ea typeface="Arial" charset="0"/>
                    <a:cs typeface="Calibri" panose="020F0502020204030204" pitchFamily="34" charset="0"/>
                  </a:rPr>
                  <a:t> and then validate (for example, by calculating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𝐸</m:t>
                        </m:r>
                      </m:e>
                      <m:sub>
                        <m:r>
                          <a:rPr lang="en-US" sz="2000" i="1">
                            <a:latin typeface="Cambria Math" panose="02040503050406030204" pitchFamily="18" charset="0"/>
                            <a:cs typeface="Arial" charset="0"/>
                          </a:rPr>
                          <m:t>𝑅𝑀𝑆</m:t>
                        </m:r>
                      </m:sub>
                    </m:sSub>
                  </m:oMath>
                </a14:m>
                <a:r>
                  <a:rPr lang="en-US" sz="2000" dirty="0">
                    <a:latin typeface="Calibri" panose="020F0502020204030204" pitchFamily="34" charset="0"/>
                    <a:ea typeface="Arial" charset="0"/>
                    <a:cs typeface="Calibri" panose="020F0502020204030204" pitchFamily="34" charset="0"/>
                  </a:rPr>
                  <a:t>) on the omitted subset of size S.</a:t>
                </a:r>
              </a:p>
              <a:p>
                <a:pPr marL="257175" indent="-257175" algn="l">
                  <a:buFont typeface="Arial" charset="0"/>
                  <a:buChar char="•"/>
                </a:pPr>
                <a:endParaRPr lang="en-US" sz="1800" dirty="0"/>
              </a:p>
            </p:txBody>
          </p:sp>
        </mc:Choice>
        <mc:Fallback xmlns="">
          <p:sp>
            <p:nvSpPr>
              <p:cNvPr id="6" name="Content Placeholder 2">
                <a:extLst>
                  <a:ext uri="{FF2B5EF4-FFF2-40B4-BE49-F238E27FC236}">
                    <a16:creationId xmlns:a16="http://schemas.microsoft.com/office/drawing/2014/main" id="{1AC5B725-E6C8-7D48-B199-0D3B116DEB97}"/>
                  </a:ext>
                </a:extLst>
              </p:cNvPr>
              <p:cNvSpPr txBox="1">
                <a:spLocks noRot="1" noChangeAspect="1" noMove="1" noResize="1" noEditPoints="1" noAdjustHandles="1" noChangeArrowheads="1" noChangeShapeType="1" noTextEdit="1"/>
              </p:cNvSpPr>
              <p:nvPr/>
            </p:nvSpPr>
            <p:spPr>
              <a:xfrm>
                <a:off x="510580" y="1856879"/>
                <a:ext cx="8122837" cy="3144242"/>
              </a:xfrm>
              <a:prstGeom prst="rect">
                <a:avLst/>
              </a:prstGeom>
              <a:blipFill>
                <a:blip r:embed="rId3"/>
                <a:stretch>
                  <a:fillRect l="-938" t="-28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99A17AA-00A7-BD40-A791-F154B79CF30A}"/>
              </a:ext>
            </a:extLst>
          </p:cNvPr>
          <p:cNvSpPr txBox="1"/>
          <p:nvPr/>
        </p:nvSpPr>
        <p:spPr>
          <a:xfrm>
            <a:off x="510580" y="5771400"/>
            <a:ext cx="5448928" cy="253916"/>
          </a:xfrm>
          <a:prstGeom prst="rect">
            <a:avLst/>
          </a:prstGeom>
          <a:noFill/>
        </p:spPr>
        <p:txBody>
          <a:bodyPr wrap="none" rtlCol="0">
            <a:spAutoFit/>
          </a:bodyPr>
          <a:lstStyle/>
          <a:p>
            <a:r>
              <a:rPr lang="en-US" sz="1050" dirty="0"/>
              <a:t>Motivation for this slide is from Bishop, Pattern Recognition and Machine Learning</a:t>
            </a:r>
          </a:p>
        </p:txBody>
      </p:sp>
    </p:spTree>
    <p:extLst>
      <p:ext uri="{BB962C8B-B14F-4D97-AF65-F5344CB8AC3E}">
        <p14:creationId xmlns:p14="http://schemas.microsoft.com/office/powerpoint/2010/main" val="83263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Regularizing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1628" y="1955729"/>
                <a:ext cx="8281684" cy="3668785"/>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  X and Y be random variables and (</a:t>
                </a:r>
                <a:r>
                  <a:rPr lang="en-US" sz="2000" b="1" dirty="0">
                    <a:latin typeface="Arial" charset="0"/>
                    <a:ea typeface="Arial" charset="0"/>
                    <a:cs typeface="Arial" charset="0"/>
                  </a:rPr>
                  <a:t>x</a:t>
                </a:r>
                <a:r>
                  <a:rPr lang="en-US" sz="2000" baseline="-25000" dirty="0">
                    <a:latin typeface="Arial" charset="0"/>
                    <a:ea typeface="Arial" charset="0"/>
                    <a:cs typeface="Arial" charset="0"/>
                  </a:rPr>
                  <a:t>1</a:t>
                </a:r>
                <a:r>
                  <a:rPr lang="en-US" sz="2000" dirty="0">
                    <a:latin typeface="Arial" charset="0"/>
                    <a:ea typeface="Arial" charset="0"/>
                    <a:cs typeface="Arial" charset="0"/>
                  </a:rPr>
                  <a:t>, y</a:t>
                </a:r>
                <a:r>
                  <a:rPr lang="en-US" sz="2000" baseline="-25000" dirty="0">
                    <a:latin typeface="Arial" charset="0"/>
                    <a:ea typeface="Arial" charset="0"/>
                    <a:cs typeface="Arial" charset="0"/>
                  </a:rPr>
                  <a:t>1</a:t>
                </a:r>
                <a:r>
                  <a:rPr lang="en-US" sz="2000" dirty="0">
                    <a:latin typeface="Arial" charset="0"/>
                    <a:ea typeface="Arial" charset="0"/>
                    <a:cs typeface="Arial" charset="0"/>
                  </a:rPr>
                  <a:t>), …, (</a:t>
                </a:r>
                <a:r>
                  <a:rPr lang="en-US" sz="2000" b="1" dirty="0">
                    <a:latin typeface="Arial" charset="0"/>
                    <a:ea typeface="Arial" charset="0"/>
                    <a:cs typeface="Arial" charset="0"/>
                  </a:rPr>
                  <a:t>x</a:t>
                </a:r>
                <a:r>
                  <a:rPr lang="en-US" sz="2000" baseline="-25000" dirty="0">
                    <a:latin typeface="Arial" charset="0"/>
                    <a:ea typeface="Arial" charset="0"/>
                    <a:cs typeface="Arial" charset="0"/>
                  </a:rPr>
                  <a:t>m</a:t>
                </a:r>
                <a:r>
                  <a:rPr lang="en-US" sz="2000" dirty="0">
                    <a:latin typeface="Arial" charset="0"/>
                    <a:ea typeface="Arial" charset="0"/>
                    <a:cs typeface="Arial" charset="0"/>
                  </a:rPr>
                  <a:t> , y</a:t>
                </a:r>
                <a:r>
                  <a:rPr lang="en-US" sz="2000" baseline="-25000" dirty="0">
                    <a:latin typeface="Arial" charset="0"/>
                    <a:ea typeface="Arial" charset="0"/>
                    <a:cs typeface="Arial" charset="0"/>
                  </a:rPr>
                  <a:t>m</a:t>
                </a:r>
                <a:r>
                  <a:rPr lang="en-US" sz="2000" dirty="0">
                    <a:latin typeface="Arial" charset="0"/>
                    <a:ea typeface="Arial" charset="0"/>
                    <a:cs typeface="Arial" charset="0"/>
                  </a:rPr>
                  <a:t>) be observations of (X, Y). </a:t>
                </a:r>
              </a:p>
              <a:p>
                <a:pPr marL="257175" indent="-257175"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Ridge regression</a:t>
                </a:r>
              </a:p>
              <a:p>
                <a:pPr marL="600075" lvl="1" indent="-257175" algn="l">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𝐽</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𝜃</m:t>
                        </m:r>
                      </m:e>
                    </m:d>
                    <m:r>
                      <a:rPr lang="en-US" sz="2000" b="0" i="0"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𝑚</m:t>
                        </m:r>
                      </m:sup>
                      <m:e>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h</m:t>
                                </m:r>
                              </m:e>
                              <m:sub>
                                <m:r>
                                  <a:rPr lang="en-US" sz="2000" b="0" i="1" smtClean="0">
                                    <a:latin typeface="Cambria Math" panose="02040503050406030204" pitchFamily="18" charset="0"/>
                                    <a:ea typeface="Cambria Math" panose="02040503050406030204" pitchFamily="18" charset="0"/>
                                    <a:cs typeface="Arial" charset="0"/>
                                  </a:rPr>
                                  <m:t>𝜃</m:t>
                                </m:r>
                              </m:sub>
                            </m:sSub>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1" smtClean="0">
                                    <a:latin typeface="Cambria Math" panose="02040503050406030204" pitchFamily="18" charset="0"/>
                                    <a:ea typeface="Cambria Math" panose="02040503050406030204" pitchFamily="18" charset="0"/>
                                    <a:cs typeface="Arial" charset="0"/>
                                  </a:rPr>
                                  <m:t>𝒙</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e>
                            </m:d>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𝜆</m:t>
                            </m:r>
                          </m:num>
                          <m:den>
                            <m:r>
                              <a:rPr lang="en-US" sz="2000" b="0" i="1" smtClean="0">
                                <a:latin typeface="Cambria Math" panose="02040503050406030204" pitchFamily="18" charset="0"/>
                                <a:ea typeface="Cambria Math" panose="02040503050406030204" pitchFamily="18" charset="0"/>
                                <a:cs typeface="Arial" charset="0"/>
                              </a:rPr>
                              <m:t>2</m:t>
                            </m:r>
                          </m:den>
                        </m:f>
                        <m:nary>
                          <m:naryPr>
                            <m:chr m:val="∑"/>
                            <m:ctrlPr>
                              <a:rPr lang="en-US" sz="2000" b="0" i="1" smtClean="0">
                                <a:latin typeface="Cambria Math" panose="02040503050406030204" pitchFamily="18" charset="0"/>
                                <a:ea typeface="Cambria Math" panose="02040503050406030204" pitchFamily="18" charset="0"/>
                                <a:cs typeface="Arial" charset="0"/>
                              </a:rPr>
                            </m:ctrlPr>
                          </m:naryPr>
                          <m:sub>
                            <m:r>
                              <m:rPr>
                                <m:brk m:alnAt="23"/>
                              </m:rPr>
                              <a:rPr lang="en-US" sz="2000" b="0" i="1" smtClean="0">
                                <a:latin typeface="Cambria Math" panose="02040503050406030204" pitchFamily="18" charset="0"/>
                                <a:ea typeface="Cambria Math" panose="02040503050406030204" pitchFamily="18" charset="0"/>
                                <a:cs typeface="Arial" charset="0"/>
                              </a:rPr>
                              <m:t>𝑗</m:t>
                            </m:r>
                            <m:r>
                              <a:rPr lang="en-US" sz="2000" b="0" i="1" smtClean="0">
                                <a:latin typeface="Cambria Math" panose="02040503050406030204" pitchFamily="18" charset="0"/>
                                <a:ea typeface="Cambria Math" panose="02040503050406030204" pitchFamily="18" charset="0"/>
                                <a:cs typeface="Arial" charset="0"/>
                              </a:rPr>
                              <m:t>=1</m:t>
                            </m:r>
                          </m:sub>
                          <m:sup>
                            <m:r>
                              <a:rPr lang="en-US" sz="2000" b="0" i="1" smtClean="0">
                                <a:latin typeface="Cambria Math" panose="02040503050406030204" pitchFamily="18" charset="0"/>
                                <a:ea typeface="Cambria Math" panose="02040503050406030204" pitchFamily="18" charset="0"/>
                                <a:cs typeface="Arial" charset="0"/>
                              </a:rPr>
                              <m:t>𝑑</m:t>
                            </m:r>
                          </m:sup>
                          <m:e>
                            <m:sSup>
                              <m:sSupPr>
                                <m:ctrlPr>
                                  <a:rPr lang="en-US" sz="2000" b="0" i="1" smtClean="0">
                                    <a:latin typeface="Cambria Math" panose="02040503050406030204" pitchFamily="18" charset="0"/>
                                    <a:ea typeface="Cambria Math" panose="02040503050406030204" pitchFamily="18" charset="0"/>
                                    <a:cs typeface="Arial" charset="0"/>
                                  </a:rPr>
                                </m:ctrlPr>
                              </m:sSup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e>
                              <m:sup>
                                <m:r>
                                  <a:rPr lang="en-US" sz="2000" b="0" i="1" smtClean="0">
                                    <a:latin typeface="Cambria Math" panose="02040503050406030204" pitchFamily="18" charset="0"/>
                                    <a:ea typeface="Cambria Math" panose="02040503050406030204" pitchFamily="18" charset="0"/>
                                    <a:cs typeface="Arial" charset="0"/>
                                  </a:rPr>
                                  <m:t>2</m:t>
                                </m:r>
                              </m:sup>
                            </m:sSup>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r>
                  <a:rPr lang="en-US" sz="2000" dirty="0">
                    <a:latin typeface="Arial" charset="0"/>
                    <a:ea typeface="Arial" charset="0"/>
                    <a:cs typeface="Arial" charset="0"/>
                  </a:rPr>
                  <a:t>𝜆 ≥ 0 is the regularization parameter.</a:t>
                </a: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𝑚𝑖𝑛</m:t>
                        </m:r>
                      </m:e>
                      <m:sub>
                        <m:r>
                          <a:rPr lang="en-US" sz="2000" i="1" smtClean="0">
                            <a:latin typeface="Cambria Math" panose="02040503050406030204" pitchFamily="18" charset="0"/>
                            <a:ea typeface="Cambria Math" panose="02040503050406030204" pitchFamily="18" charset="0"/>
                            <a:cs typeface="Arial" charset="0"/>
                          </a:rPr>
                          <m:t>𝜃</m:t>
                        </m:r>
                      </m:sub>
                    </m:sSub>
                    <m:nary>
                      <m:naryPr>
                        <m:chr m:val="∑"/>
                        <m:ctrlPr>
                          <a:rPr lang="en-US" sz="2000" i="1" smtClean="0">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sSup>
                          <m:sSupPr>
                            <m:ctrlPr>
                              <a:rPr lang="en-US" sz="2000" i="1">
                                <a:latin typeface="Cambria Math" panose="02040503050406030204" pitchFamily="18" charset="0"/>
                                <a:ea typeface="Cambria Math" panose="02040503050406030204" pitchFamily="18" charset="0"/>
                                <a:cs typeface="Arial" charset="0"/>
                              </a:rPr>
                            </m:ctrlPr>
                          </m:sSup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𝜃</m:t>
                                </m:r>
                              </m:e>
                              <m:sub>
                                <m:r>
                                  <a:rPr lang="en-US" sz="2000" i="1">
                                    <a:latin typeface="Cambria Math" panose="02040503050406030204" pitchFamily="18" charset="0"/>
                                    <a:ea typeface="Cambria Math" panose="02040503050406030204" pitchFamily="18" charset="0"/>
                                    <a:cs typeface="Arial" charset="0"/>
                                  </a:rPr>
                                  <m:t>𝑗</m:t>
                                </m:r>
                              </m:sub>
                            </m:sSub>
                          </m:e>
                          <m:sup>
                            <m:r>
                              <a:rPr lang="en-US" sz="2000" i="1">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 ≤ </m:t>
                        </m:r>
                        <m:r>
                          <a:rPr lang="en-US" sz="2000" b="0" i="1" smtClean="0">
                            <a:latin typeface="Cambria Math" panose="02040503050406030204" pitchFamily="18" charset="0"/>
                            <a:ea typeface="Cambria Math" panose="02040503050406030204" pitchFamily="18" charset="0"/>
                            <a:cs typeface="Arial" charset="0"/>
                          </a:rPr>
                          <m:t>𝜖</m:t>
                        </m:r>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Lasso regression</a:t>
                </a:r>
              </a:p>
              <a:p>
                <a:pPr marL="600075" lvl="1" indent="-257175" algn="l">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𝐽</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e>
                    </m:d>
                    <m:r>
                      <a:rPr lang="en-US" sz="200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den>
                    </m:f>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𝜆</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𝑑</m:t>
                            </m:r>
                          </m:sup>
                          <m:e>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ea typeface="Cambria Math" panose="02040503050406030204" pitchFamily="18" charset="0"/>
                                    <a:cs typeface="Arial" charset="0"/>
                                  </a:rPr>
                                  <m:t>𝑗</m:t>
                                </m:r>
                              </m:sub>
                            </m:sSub>
                            <m:r>
                              <a:rPr lang="en-US" sz="2000" b="0" i="1" smtClean="0">
                                <a:latin typeface="Cambria Math" panose="02040503050406030204" pitchFamily="18" charset="0"/>
                                <a:ea typeface="Cambria Math" panose="02040503050406030204" pitchFamily="18" charset="0"/>
                                <a:cs typeface="Arial" charset="0"/>
                              </a:rPr>
                              <m:t>|</m:t>
                            </m:r>
                          </m:e>
                        </m:nary>
                      </m:e>
                    </m:nary>
                  </m:oMath>
                </a14:m>
                <a:endParaRPr lang="en-US" sz="2000" dirty="0">
                  <a:latin typeface="Arial" charset="0"/>
                  <a:ea typeface="Arial" charset="0"/>
                  <a:cs typeface="Arial" charset="0"/>
                </a:endParaRPr>
              </a:p>
              <a:p>
                <a:pPr marL="600075" lvl="1" indent="-257175" algn="l">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𝑚𝑖𝑛</m:t>
                        </m:r>
                      </m:e>
                      <m:sub>
                        <m:r>
                          <a:rPr lang="en-US" sz="2000" i="1">
                            <a:latin typeface="Cambria Math" panose="02040503050406030204" pitchFamily="18" charset="0"/>
                            <a:ea typeface="Cambria Math" panose="02040503050406030204" pitchFamily="18" charset="0"/>
                            <a:cs typeface="Arial" charset="0"/>
                          </a:rPr>
                          <m:t>𝜃</m:t>
                        </m:r>
                      </m:sub>
                    </m:sSub>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 </m:t>
                        </m:r>
                      </m:e>
                    </m:nary>
                  </m:oMath>
                </a14:m>
                <a:r>
                  <a:rPr lang="en-US" sz="2000" dirty="0">
                    <a:latin typeface="Arial" charset="0"/>
                    <a:ea typeface="Arial" charset="0"/>
                    <a:cs typeface="Arial" charset="0"/>
                  </a:rPr>
                  <a:t>, subject to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𝑑</m:t>
                        </m:r>
                      </m:sup>
                      <m:e>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𝜃</m:t>
                            </m:r>
                          </m:e>
                          <m:sub>
                            <m:r>
                              <a:rPr lang="en-US" sz="2000" b="0" i="1" smtClean="0">
                                <a:latin typeface="Cambria Math" panose="02040503050406030204" pitchFamily="18" charset="0"/>
                                <a:cs typeface="Arial" charset="0"/>
                              </a:rPr>
                              <m:t>𝑗</m:t>
                            </m:r>
                          </m:sub>
                        </m:sSub>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𝜖</m:t>
                    </m:r>
                  </m:oMath>
                </a14:m>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sz="2000" dirty="0">
                  <a:latin typeface="Arial" charset="0"/>
                  <a:ea typeface="Arial" charset="0"/>
                  <a:cs typeface="Arial" charset="0"/>
                </a:endParaRPr>
              </a:p>
              <a:p>
                <a:pPr marL="600075" lvl="1"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1628" y="1955729"/>
                <a:ext cx="8281684" cy="3668785"/>
              </a:xfrm>
              <a:blipFill>
                <a:blip r:embed="rId3"/>
                <a:stretch>
                  <a:fillRect l="-459" t="-1724" b="-51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42155" y="6026448"/>
            <a:ext cx="1600200" cy="273844"/>
          </a:xfrm>
        </p:spPr>
        <p:txBody>
          <a:bodyPr/>
          <a:lstStyle/>
          <a:p>
            <a:fld id="{FA32F8ED-EEB4-4D51-9E8E-3B145D9B9811}" type="slidenum">
              <a:rPr lang="en-US" smtClean="0"/>
              <a:pPr/>
              <a:t>35</a:t>
            </a:fld>
            <a:endParaRPr lang="en-US" dirty="0"/>
          </a:p>
        </p:txBody>
      </p:sp>
    </p:spTree>
    <p:extLst>
      <p:ext uri="{BB962C8B-B14F-4D97-AF65-F5344CB8AC3E}">
        <p14:creationId xmlns:p14="http://schemas.microsoft.com/office/powerpoint/2010/main" val="2450316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482516"/>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Rescaling and data conditioning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9878" y="2379091"/>
                <a:ext cx="7865076" cy="2124186"/>
              </a:xfrm>
            </p:spPr>
            <p:txBody>
              <a:bodyPr>
                <a:noAutofit/>
              </a:bodyPr>
              <a:lstStyle/>
              <a:p>
                <a:pPr marL="257175" indent="-257175" algn="l">
                  <a:buFont typeface="Arial" panose="020B0604020202020204" pitchFamily="34" charset="0"/>
                  <a:buChar char="•"/>
                </a:pPr>
                <a:r>
                  <a:rPr lang="en-US" sz="2000" dirty="0">
                    <a:latin typeface="Arial" charset="0"/>
                    <a:cs typeface="Arial" charset="0"/>
                  </a:rPr>
                  <a:t>Given a distribution, X, we often scale it by putting </a:t>
                </a:r>
                <a14:m>
                  <m:oMath xmlns:m="http://schemas.openxmlformats.org/officeDocument/2006/math">
                    <m:r>
                      <a:rPr lang="en-US" sz="2000" i="1">
                        <a:latin typeface="Cambria Math" panose="02040503050406030204" pitchFamily="18" charset="0"/>
                        <a:cs typeface="Arial" charset="0"/>
                      </a:rPr>
                      <m:t>𝑌</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num>
                      <m:den>
                        <m:r>
                          <a:rPr lang="en-US" sz="2000" i="1">
                            <a:latin typeface="Cambria Math" panose="02040503050406030204" pitchFamily="18" charset="0"/>
                            <a:ea typeface="Cambria Math" panose="02040503050406030204" pitchFamily="18" charset="0"/>
                            <a:cs typeface="Arial" charset="0"/>
                          </a:rPr>
                          <m:t>𝜎</m:t>
                        </m:r>
                      </m:den>
                    </m:f>
                  </m:oMath>
                </a14:m>
                <a:r>
                  <a:rPr lang="en-US" sz="2000" dirty="0"/>
                  <a:t> </a:t>
                </a:r>
                <a:r>
                  <a:rPr lang="en-US" sz="2000" dirty="0">
                    <a:latin typeface="Arial" panose="020B0604020202020204" pitchFamily="34" charset="0"/>
                    <a:cs typeface="Arial" panose="020B0604020202020204" pitchFamily="34" charset="0"/>
                  </a:rPr>
                  <a:t>so the distribution has mean 0 and variance 1.</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9878" y="2379091"/>
                <a:ext cx="7865076" cy="2124186"/>
              </a:xfrm>
              <a:blipFill>
                <a:blip r:embed="rId3"/>
                <a:stretch>
                  <a:fillRect l="-645" t="-595" r="-3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36</a:t>
            </a:fld>
            <a:endParaRPr lang="en-US" dirty="0"/>
          </a:p>
        </p:txBody>
      </p:sp>
    </p:spTree>
    <p:extLst>
      <p:ext uri="{BB962C8B-B14F-4D97-AF65-F5344CB8AC3E}">
        <p14:creationId xmlns:p14="http://schemas.microsoft.com/office/powerpoint/2010/main" val="124370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06" y="453136"/>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4, some mathematical methods</a:t>
            </a:r>
          </a:p>
        </p:txBody>
      </p:sp>
      <p:sp>
        <p:nvSpPr>
          <p:cNvPr id="3" name="Content Placeholder 2"/>
          <p:cNvSpPr>
            <a:spLocks noGrp="1"/>
          </p:cNvSpPr>
          <p:nvPr>
            <p:ph idx="1"/>
          </p:nvPr>
        </p:nvSpPr>
        <p:spPr>
          <a:xfrm>
            <a:off x="464574" y="2343150"/>
            <a:ext cx="8334683" cy="3483587"/>
          </a:xfrm>
        </p:spPr>
        <p:txBody>
          <a:bodyPr>
            <a:noAutofit/>
          </a:bodyPr>
          <a:lstStyle/>
          <a:p>
            <a:pPr marL="257175" indent="-257175" algn="l">
              <a:buFont typeface="Arial" charset="0"/>
              <a:buChar char="•"/>
            </a:pPr>
            <a:r>
              <a:rPr lang="en-US" dirty="0">
                <a:latin typeface="Calibri" panose="020F0502020204030204" pitchFamily="34" charset="0"/>
                <a:cs typeface="Calibri" panose="020F0502020204030204" pitchFamily="34" charset="0"/>
              </a:rPr>
              <a:t>Lagrange multipliers</a:t>
            </a:r>
          </a:p>
          <a:p>
            <a:pPr marL="257175" indent="-257175" algn="l">
              <a:buFont typeface="Arial" charset="0"/>
              <a:buChar char="•"/>
            </a:pPr>
            <a:r>
              <a:rPr lang="en-US" dirty="0">
                <a:latin typeface="Calibri" panose="020F0502020204030204" pitchFamily="34" charset="0"/>
                <a:cs typeface="Calibri" panose="020F0502020204030204" pitchFamily="34" charset="0"/>
              </a:rPr>
              <a:t>Likelihood</a:t>
            </a:r>
          </a:p>
          <a:p>
            <a:pPr marL="257175" indent="-257175" algn="l">
              <a:buFont typeface="Arial" charset="0"/>
              <a:buChar char="•"/>
            </a:pPr>
            <a:r>
              <a:rPr lang="en-US" dirty="0">
                <a:latin typeface="Calibri" panose="020F0502020204030204" pitchFamily="34" charset="0"/>
                <a:cs typeface="Calibri" panose="020F0502020204030204" pitchFamily="34" charset="0"/>
              </a:rPr>
              <a:t>Maximum likelihood estimation</a:t>
            </a:r>
          </a:p>
        </p:txBody>
      </p:sp>
      <p:sp>
        <p:nvSpPr>
          <p:cNvPr id="5" name="Slide Number Placeholder 4"/>
          <p:cNvSpPr>
            <a:spLocks noGrp="1"/>
          </p:cNvSpPr>
          <p:nvPr>
            <p:ph type="sldNum" sz="quarter" idx="12"/>
          </p:nvPr>
        </p:nvSpPr>
        <p:spPr>
          <a:xfrm>
            <a:off x="7199057" y="6131020"/>
            <a:ext cx="1600200" cy="273844"/>
          </a:xfrm>
        </p:spPr>
        <p:txBody>
          <a:bodyPr/>
          <a:lstStyle/>
          <a:p>
            <a:fld id="{FA32F8ED-EEB4-4D51-9E8E-3B145D9B9811}" type="slidenum">
              <a:rPr lang="en-US" smtClean="0"/>
              <a:pPr/>
              <a:t>37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792619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Lagrange multipliers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1499" y="2015669"/>
                <a:ext cx="8422481" cy="3078631"/>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Let’s refresh our memory with respect to an old maximization (or minimization technique):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For x=(x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 x</a:t>
                </a:r>
                <a:r>
                  <a:rPr lang="en-US" sz="2000" baseline="-25000" dirty="0">
                    <a:latin typeface="Arial" charset="0"/>
                    <a:ea typeface="Arial" charset="0"/>
                    <a:cs typeface="Arial" charset="0"/>
                  </a:rPr>
                  <a:t>p</a:t>
                </a:r>
                <a:r>
                  <a:rPr lang="en-US" sz="2000" dirty="0">
                    <a:latin typeface="Arial" charset="0"/>
                    <a:ea typeface="Arial" charset="0"/>
                    <a:cs typeface="Arial" charset="0"/>
                  </a:rPr>
                  <a:t>), suppose we wish to maximize f(</a:t>
                </a:r>
                <a:r>
                  <a:rPr lang="en-US" sz="2000" b="1" dirty="0">
                    <a:latin typeface="Arial" charset="0"/>
                    <a:ea typeface="Arial" charset="0"/>
                    <a:cs typeface="Arial" charset="0"/>
                  </a:rPr>
                  <a:t>x</a:t>
                </a:r>
                <a:r>
                  <a:rPr lang="en-US" sz="2000" dirty="0">
                    <a:latin typeface="Arial" charset="0"/>
                    <a:ea typeface="Arial" charset="0"/>
                    <a:cs typeface="Arial" charset="0"/>
                  </a:rPr>
                  <a:t>) subject to the constraints 𝛟</a:t>
                </a:r>
                <a:r>
                  <a:rPr lang="en-US" sz="2000" baseline="-25000" dirty="0">
                    <a:latin typeface="Arial" charset="0"/>
                    <a:ea typeface="Arial" charset="0"/>
                    <a:cs typeface="Arial" charset="0"/>
                  </a:rPr>
                  <a:t>i</a:t>
                </a:r>
                <a:r>
                  <a:rPr lang="en-US" sz="2000" dirty="0">
                    <a:latin typeface="Arial" charset="0"/>
                    <a:ea typeface="Arial" charset="0"/>
                    <a:cs typeface="Arial" charset="0"/>
                  </a:rPr>
                  <a:t>(x)=0.</a:t>
                </a:r>
              </a:p>
              <a:p>
                <a:pPr marL="257175" indent="-257175" algn="l">
                  <a:buFont typeface="Arial" panose="020B0604020202020204" pitchFamily="34" charset="0"/>
                  <a:buChar char="•"/>
                </a:pPr>
                <a:r>
                  <a:rPr lang="en-US" sz="2000" dirty="0">
                    <a:latin typeface="Arial" charset="0"/>
                    <a:ea typeface="Arial" charset="0"/>
                    <a:cs typeface="Arial" charset="0"/>
                  </a:rPr>
                  <a:t>We form the function g(</a:t>
                </a:r>
                <a:r>
                  <a:rPr lang="en-US" sz="2000" b="1" dirty="0">
                    <a:latin typeface="Arial" charset="0"/>
                    <a:ea typeface="Arial" charset="0"/>
                    <a:cs typeface="Arial" charset="0"/>
                  </a:rPr>
                  <a:t>x</a:t>
                </a:r>
                <a:r>
                  <a:rPr lang="en-US" sz="2000" dirty="0">
                    <a:latin typeface="Arial" charset="0"/>
                    <a:ea typeface="Arial" charset="0"/>
                    <a:cs typeface="Arial" charset="0"/>
                  </a:rPr>
                  <a:t>)= f(</a:t>
                </a:r>
                <a:r>
                  <a:rPr lang="en-US" sz="2000" b="1" dirty="0">
                    <a:latin typeface="Arial" charset="0"/>
                    <a:ea typeface="Arial" charset="0"/>
                    <a:cs typeface="Arial" charset="0"/>
                  </a:rPr>
                  <a:t>x</a:t>
                </a:r>
                <a:r>
                  <a:rPr lang="en-US" sz="2000" dirty="0">
                    <a:latin typeface="Arial" charset="0"/>
                    <a:ea typeface="Arial" charset="0"/>
                    <a:cs typeface="Arial"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𝑞</m:t>
                        </m:r>
                      </m:sup>
                      <m:e>
                        <m:r>
                          <a:rPr lang="en-US" sz="2000" i="1">
                            <a:latin typeface="Cambria Math" panose="02040503050406030204" pitchFamily="18" charset="0"/>
                            <a:ea typeface="Cambria Math" panose="02040503050406030204" pitchFamily="18" charset="0"/>
                            <a:cs typeface="Arial" charset="0"/>
                          </a:rPr>
                          <m:t>𝜆</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𝜙</m:t>
                        </m:r>
                        <m:r>
                          <a:rPr lang="en-US" sz="2000" i="1" baseline="-25000">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cs typeface="Arial" charset="0"/>
                  </a:rPr>
                  <a:t>, where q is the number of constraints.</a:t>
                </a:r>
              </a:p>
              <a:p>
                <a:pPr marL="257175" indent="-257175" algn="l">
                  <a:buFont typeface="Arial" panose="020B0604020202020204" pitchFamily="34" charset="0"/>
                  <a:buChar char="•"/>
                </a:pPr>
                <a:r>
                  <a:rPr lang="en-US" sz="2000" dirty="0">
                    <a:latin typeface="Arial" charset="0"/>
                    <a:ea typeface="Arial" charset="0"/>
                    <a:cs typeface="Arial" charset="0"/>
                  </a:rPr>
                  <a:t>The 𝜆</a:t>
                </a:r>
                <a:r>
                  <a:rPr lang="en-US" sz="2000" baseline="-25000" dirty="0">
                    <a:latin typeface="Arial" charset="0"/>
                    <a:ea typeface="Arial" charset="0"/>
                    <a:cs typeface="Arial" charset="0"/>
                  </a:rPr>
                  <a:t>l</a:t>
                </a:r>
                <a:r>
                  <a:rPr lang="en-US" sz="2000" dirty="0">
                    <a:latin typeface="Arial" charset="0"/>
                    <a:ea typeface="Arial" charset="0"/>
                    <a:cs typeface="Arial" charset="0"/>
                  </a:rPr>
                  <a:t> are called Lagrange multipliers.</a:t>
                </a:r>
              </a:p>
              <a:p>
                <a:pPr marL="257175" indent="-257175" algn="l">
                  <a:buFont typeface="Arial" panose="020B0604020202020204" pitchFamily="34" charset="0"/>
                  <a:buChar char="•"/>
                </a:pPr>
                <a:r>
                  <a:rPr lang="en-US" sz="2000" dirty="0">
                    <a:latin typeface="Arial" charset="0"/>
                    <a:ea typeface="Arial" charset="0"/>
                    <a:cs typeface="Arial" charset="0"/>
                  </a:rPr>
                  <a:t>Then we set the derivatives of g to 0: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𝑥𝑗</m:t>
                        </m:r>
                      </m:den>
                    </m:f>
                    <m:r>
                      <a:rPr lang="en-US" sz="2000" i="1">
                        <a:latin typeface="Cambria Math" panose="02040503050406030204" pitchFamily="18" charset="0"/>
                        <a:cs typeface="Arial" charset="0"/>
                      </a:rPr>
                      <m:t>=0</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Finally, we solve for the 𝜆</a:t>
                </a:r>
                <a:r>
                  <a:rPr lang="en-US" sz="2000" baseline="-25000" dirty="0">
                    <a:latin typeface="Arial" charset="0"/>
                    <a:ea typeface="Arial" charset="0"/>
                    <a:cs typeface="Arial" charset="0"/>
                  </a:rPr>
                  <a:t>l</a:t>
                </a:r>
                <a:r>
                  <a:rPr lang="en-US" sz="2000" dirty="0">
                    <a:latin typeface="Arial" charset="0"/>
                    <a:ea typeface="Arial" charset="0"/>
                    <a:cs typeface="Arial" charset="0"/>
                  </a:rPr>
                  <a:t>.</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1499" y="2015669"/>
                <a:ext cx="8422481" cy="3078631"/>
              </a:xfrm>
              <a:blipFill>
                <a:blip r:embed="rId3"/>
                <a:stretch>
                  <a:fillRect l="-602" t="-1639" b="-131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11527" y="5976206"/>
            <a:ext cx="1600200" cy="273844"/>
          </a:xfrm>
        </p:spPr>
        <p:txBody>
          <a:bodyPr/>
          <a:lstStyle/>
          <a:p>
            <a:fld id="{FA32F8ED-EEB4-4D51-9E8E-3B145D9B9811}" type="slidenum">
              <a:rPr lang="en-US" smtClean="0"/>
              <a:pPr/>
              <a:t>38</a:t>
            </a:fld>
            <a:endParaRPr lang="en-US" dirty="0"/>
          </a:p>
        </p:txBody>
      </p:sp>
    </p:spTree>
    <p:extLst>
      <p:ext uri="{BB962C8B-B14F-4D97-AF65-F5344CB8AC3E}">
        <p14:creationId xmlns:p14="http://schemas.microsoft.com/office/powerpoint/2010/main" val="122800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6" y="154131"/>
            <a:ext cx="8823960" cy="651272"/>
          </a:xfrm>
        </p:spPr>
        <p:txBody>
          <a:bodyPr anchor="ctr">
            <a:noAutofit/>
          </a:bodyPr>
          <a:lstStyle/>
          <a:p>
            <a:pPr algn="ctr"/>
            <a:r>
              <a:rPr lang="en-US" sz="4000" dirty="0">
                <a:latin typeface="Arial" charset="0"/>
                <a:ea typeface="Arial" charset="0"/>
                <a:cs typeface="Arial" charset="0"/>
              </a:rPr>
              <a:t>Lagrange multipliers: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8770" y="1406771"/>
                <a:ext cx="8421272" cy="4545986"/>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Find the maximum and minimum of </a:t>
                </a:r>
                <a14:m>
                  <m:oMath xmlns:m="http://schemas.openxmlformats.org/officeDocument/2006/math">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 </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r>
                      <a:rPr lang="en-US" sz="1800">
                        <a:latin typeface="Cambria Math" panose="02040503050406030204" pitchFamily="18" charset="0"/>
                        <a:cs typeface="Arial" charset="0"/>
                      </a:rPr>
                      <m:t> </m:t>
                    </m:r>
                  </m:oMath>
                </a14:m>
                <a:r>
                  <a:rPr lang="en-US" sz="1800" dirty="0">
                    <a:latin typeface="Arial" charset="0"/>
                    <a:ea typeface="Arial" charset="0"/>
                    <a:cs typeface="Arial" charset="0"/>
                  </a:rPr>
                  <a:t>subject to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𝑥</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4</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𝑦</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𝑧</m:t>
                            </m:r>
                          </m:e>
                          <m:sup>
                            <m:r>
                              <a:rPr lang="en-US" sz="1800" i="1">
                                <a:latin typeface="Cambria Math" panose="02040503050406030204" pitchFamily="18" charset="0"/>
                                <a:cs typeface="Arial" charset="0"/>
                              </a:rPr>
                              <m:t>2</m:t>
                            </m:r>
                          </m:sup>
                        </m:sSup>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 −1=0</m:t>
                    </m:r>
                    <m:r>
                      <a:rPr lang="en-US" sz="1800">
                        <a:latin typeface="Cambria Math" panose="02040503050406030204" pitchFamily="18" charset="0"/>
                        <a:cs typeface="Arial" charset="0"/>
                      </a:rPr>
                      <m:t>, </m:t>
                    </m:r>
                  </m:oMath>
                </a14:m>
                <a:r>
                  <a:rPr lang="en-US" sz="1800" dirty="0">
                    <a:latin typeface="Arial" charset="0"/>
                    <a:ea typeface="Arial" charset="0"/>
                    <a:cs typeface="Arial" charset="0"/>
                  </a:rPr>
                  <a:t>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=0</m:t>
                    </m:r>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Put </a:t>
                </a:r>
                <a14:m>
                  <m:oMath xmlns:m="http://schemas.openxmlformats.org/officeDocument/2006/math">
                    <m:r>
                      <a:rPr lang="en-US" sz="1800" i="1">
                        <a:latin typeface="Cambria Math" panose="02040503050406030204" pitchFamily="18" charset="0"/>
                        <a:ea typeface="Arial" charset="0"/>
                        <a:cs typeface="Arial" charset="0"/>
                      </a:rPr>
                      <m:t>𝑔</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𝑓</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𝑥</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𝑦</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𝑧</m:t>
                        </m:r>
                      </m:e>
                    </m:d>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cs typeface="Arial" charset="0"/>
                          </a:rPr>
                          <m:t>1</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1</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ea typeface="Cambria Math" panose="02040503050406030204" pitchFamily="18" charset="0"/>
                            <a:cs typeface="Arial" charset="0"/>
                          </a:rPr>
                          <m:t>2</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𝑧</m:t>
                        </m:r>
                      </m:e>
                    </m:d>
                  </m:oMath>
                </a14:m>
                <a:r>
                  <a:rPr lang="en-US" sz="1800" dirty="0">
                    <a:latin typeface="Arial" charset="0"/>
                    <a:ea typeface="Arial" charset="0"/>
                    <a:cs typeface="Arial" charset="0"/>
                  </a:rPr>
                  <a:t>.</a:t>
                </a:r>
              </a:p>
              <a:p>
                <a:pPr algn="l">
                  <a:lnSpc>
                    <a:spcPct val="100000"/>
                  </a:lnSpc>
                  <a:spcBef>
                    <a:spcPts val="0"/>
                  </a:spcBef>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𝑥</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𝑥</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𝑥</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𝑦</m:t>
                        </m:r>
                      </m:num>
                      <m:den>
                        <m:r>
                          <a:rPr lang="en-US" sz="1800" i="1">
                            <a:latin typeface="Cambria Math" panose="02040503050406030204" pitchFamily="18" charset="0"/>
                            <a:cs typeface="Arial" charset="0"/>
                          </a:rPr>
                          <m:t>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𝑔</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𝑧</m:t>
                        </m:r>
                      </m:den>
                    </m:f>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1</m:t>
                        </m:r>
                      </m:sub>
                    </m:sSub>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2</m:t>
                        </m:r>
                        <m:r>
                          <a:rPr lang="en-US" sz="1800" i="1">
                            <a:latin typeface="Cambria Math" panose="02040503050406030204" pitchFamily="18" charset="0"/>
                            <a:cs typeface="Arial" charset="0"/>
                          </a:rPr>
                          <m:t>𝑧</m:t>
                        </m:r>
                      </m:num>
                      <m:den>
                        <m:r>
                          <a:rPr lang="en-US" sz="1800" i="1">
                            <a:latin typeface="Cambria Math" panose="02040503050406030204" pitchFamily="18" charset="0"/>
                            <a:cs typeface="Arial" charset="0"/>
                          </a:rPr>
                          <m:t>25</m:t>
                        </m:r>
                      </m:den>
                    </m:f>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𝜆</m:t>
                        </m:r>
                      </m:e>
                      <m:sub>
                        <m:r>
                          <a:rPr lang="en-US" sz="1800" i="1">
                            <a:latin typeface="Cambria Math" panose="02040503050406030204" pitchFamily="18" charset="0"/>
                            <a:ea typeface="Cambria Math" panose="02040503050406030204" pitchFamily="18" charset="0"/>
                            <a:cs typeface="Arial" charset="0"/>
                          </a:rPr>
                          <m:t>2</m:t>
                        </m:r>
                      </m:sub>
                    </m:sSub>
                  </m:oMath>
                </a14:m>
                <a:endParaRPr lang="en-US" sz="1800" i="1" dirty="0">
                  <a:latin typeface="Cambria Math" panose="02040503050406030204" pitchFamily="18"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Solve for x, y, z in terms of 𝜆</a:t>
                </a:r>
                <a:r>
                  <a:rPr lang="en-US" sz="1800" baseline="-25000" dirty="0">
                    <a:latin typeface="Arial" charset="0"/>
                    <a:ea typeface="Arial" charset="0"/>
                    <a:cs typeface="Arial" charset="0"/>
                  </a:rPr>
                  <a:t>1</a:t>
                </a:r>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and substitute into second constraint to get:</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2 </m:t>
                        </m:r>
                        <m:r>
                          <a:rPr lang="en-US" sz="1800" b="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2</m:t>
                        </m:r>
                      </m:num>
                      <m:den>
                        <m:r>
                          <a:rPr lang="en-US" sz="1800" i="1" smtClean="0">
                            <a:latin typeface="Cambria Math" panose="02040503050406030204" pitchFamily="18" charset="0"/>
                            <a:ea typeface="Cambria Math" panose="02040503050406030204" pitchFamily="18" charset="0"/>
                            <a:cs typeface="Arial" charset="0"/>
                          </a:rPr>
                          <m:t>𝜆</m:t>
                        </m:r>
                        <m:r>
                          <a:rPr lang="en-US" sz="1800" b="0" i="1" baseline="-25000" smtClean="0">
                            <a:latin typeface="Cambria Math" panose="02040503050406030204" pitchFamily="18" charset="0"/>
                            <a:ea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+4</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10</m:t>
                        </m:r>
                      </m:den>
                    </m:f>
                  </m:oMath>
                </a14:m>
                <a:r>
                  <a:rPr lang="en-US" sz="1800" dirty="0">
                    <a:latin typeface="Arial" charset="0"/>
                    <a:ea typeface="Arial" charset="0"/>
                    <a:cs typeface="Arial"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25</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2</m:t>
                        </m:r>
                      </m:num>
                      <m:den>
                        <m:r>
                          <a:rPr lang="en-US" sz="1800" b="0" i="1" smtClean="0">
                            <a:latin typeface="Cambria Math" panose="02040503050406030204" pitchFamily="18" charset="0"/>
                            <a:ea typeface="Cambria Math" panose="02040503050406030204" pitchFamily="18" charset="0"/>
                            <a:cs typeface="Arial" charset="0"/>
                          </a:rPr>
                          <m:t>2</m:t>
                        </m:r>
                        <m:r>
                          <a:rPr lang="en-US" sz="1800" i="1">
                            <a:latin typeface="Cambria Math" panose="02040503050406030204" pitchFamily="18" charset="0"/>
                            <a:ea typeface="Cambria Math" panose="02040503050406030204" pitchFamily="18" charset="0"/>
                            <a:cs typeface="Arial" charset="0"/>
                          </a:rPr>
                          <m:t>𝜆</m:t>
                        </m:r>
                        <m:r>
                          <a:rPr lang="en-US" sz="1800" i="1" baseline="-25000">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50</m:t>
                        </m:r>
                      </m:den>
                    </m:f>
                  </m:oMath>
                </a14:m>
                <a:r>
                  <a:rPr lang="en-US" sz="1800" dirty="0">
                    <a:latin typeface="Arial" charset="0"/>
                    <a:ea typeface="Arial" charset="0"/>
                    <a:cs typeface="Arial" charset="0"/>
                  </a:rPr>
                  <a:t>  = 0.</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We get a quadratic equation in 𝜆</a:t>
                </a:r>
                <a:r>
                  <a:rPr lang="en-US" sz="1800" baseline="-25000" dirty="0">
                    <a:latin typeface="Arial" charset="0"/>
                    <a:ea typeface="Arial" charset="0"/>
                    <a:cs typeface="Arial" charset="0"/>
                  </a:rPr>
                  <a:t>1</a:t>
                </a:r>
                <a:r>
                  <a:rPr lang="en-US" sz="1800" dirty="0">
                    <a:latin typeface="Arial" charset="0"/>
                    <a:ea typeface="Arial" charset="0"/>
                    <a:cs typeface="Arial" charset="0"/>
                  </a:rPr>
                  <a:t> whose solution is 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𝜆</a:t>
                </a:r>
                <a:r>
                  <a:rPr lang="en-US" sz="1800" baseline="-25000" dirty="0">
                    <a:latin typeface="Arial" charset="0"/>
                    <a:ea typeface="Arial" charset="0"/>
                    <a:cs typeface="Arial" charset="0"/>
                  </a:rPr>
                  <a:t>1 </a:t>
                </a:r>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and 𝜆</a:t>
                </a:r>
                <a:r>
                  <a:rPr lang="en-US" sz="1800" baseline="-25000" dirty="0">
                    <a:latin typeface="Arial" charset="0"/>
                    <a:ea typeface="Arial" charset="0"/>
                    <a:cs typeface="Arial" charset="0"/>
                  </a:rPr>
                  <a:t>2</a:t>
                </a:r>
                <a:r>
                  <a:rPr lang="en-US" sz="1800" dirty="0">
                    <a:latin typeface="Arial" charset="0"/>
                    <a:ea typeface="Arial" charset="0"/>
                    <a:cs typeface="Arial" charset="0"/>
                  </a:rPr>
                  <a:t> = ±6√</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 -10 gives (x, y, z) = (2√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and (x, y, z) = (12√</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-3√</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oMath>
                </a14:m>
                <a:r>
                  <a:rPr lang="en-US" sz="1800" dirty="0">
                    <a:latin typeface="Arial" charset="0"/>
                    <a:ea typeface="Arial" charset="0"/>
                    <a:cs typeface="Arial" charset="0"/>
                  </a:rPr>
                  <a:t>, -5√</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cs typeface="Arial" charset="0"/>
                          </a:rPr>
                          <m:t>19</m:t>
                        </m:r>
                      </m:den>
                    </m:f>
                    <m:r>
                      <a:rPr lang="en-US" sz="1800">
                        <a:latin typeface="Cambria Math" panose="02040503050406030204" pitchFamily="18" charset="0"/>
                        <a:cs typeface="Arial" charset="0"/>
                      </a:rPr>
                      <m:t>)</m:t>
                    </m:r>
                  </m:oMath>
                </a14:m>
                <a:r>
                  <a:rPr lang="en-US" sz="1800" dirty="0">
                    <a:latin typeface="Arial" charset="0"/>
                    <a:ea typeface="Arial" charset="0"/>
                    <a:cs typeface="Arial" charset="0"/>
                  </a:rPr>
                  <a:t> </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𝜆</a:t>
                </a:r>
                <a:r>
                  <a:rPr lang="en-US" sz="1800" baseline="-25000" dirty="0">
                    <a:latin typeface="Arial" charset="0"/>
                    <a:ea typeface="Arial" charset="0"/>
                    <a:cs typeface="Arial" charset="0"/>
                  </a:rPr>
                  <a:t>1</a:t>
                </a:r>
                <a:r>
                  <a:rPr lang="en-US" sz="1800" dirty="0">
                    <a:latin typeface="Arial" charset="0"/>
                    <a:ea typeface="Arial" charset="0"/>
                    <a:cs typeface="Arial" charset="0"/>
                  </a:rPr>
                  <a:t>  =</a:t>
                </a:r>
                <a:r>
                  <a:rPr lang="en-US" sz="1800" dirty="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 gives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and (x, y, z)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−40</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35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−5</m:t>
                        </m:r>
                      </m:num>
                      <m:den>
                        <m:r>
                          <a:rPr lang="en-US" sz="1800" i="1">
                            <a:latin typeface="Cambria Math" panose="02040503050406030204" pitchFamily="18" charset="0"/>
                            <a:ea typeface="Cambria Math" panose="02040503050406030204" pitchFamily="18" charset="0"/>
                            <a:cs typeface="Arial" charset="0"/>
                          </a:rPr>
                          <m:t>√646</m:t>
                        </m:r>
                      </m:den>
                    </m:f>
                  </m:oMath>
                </a14:m>
                <a:r>
                  <a:rPr lang="en-US" sz="1800" dirty="0">
                    <a:latin typeface="Arial" charset="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Substituting gives a maximum of 10 and a minimum of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75</m:t>
                        </m:r>
                      </m:num>
                      <m:den>
                        <m:r>
                          <a:rPr lang="en-US" sz="1800" i="1">
                            <a:latin typeface="Cambria Math" panose="02040503050406030204" pitchFamily="18" charset="0"/>
                            <a:cs typeface="Arial" charset="0"/>
                          </a:rPr>
                          <m:t>17</m:t>
                        </m:r>
                      </m:den>
                    </m:f>
                  </m:oMath>
                </a14:m>
                <a:r>
                  <a:rPr lang="en-US" sz="1800" dirty="0">
                    <a:latin typeface="Arial" charset="0"/>
                    <a:ea typeface="Arial" charset="0"/>
                    <a:cs typeface="Arial" charset="0"/>
                  </a:rPr>
                  <a:t>.</a:t>
                </a:r>
              </a:p>
              <a:p>
                <a:pPr algn="l"/>
                <a:endParaRPr lang="en-US" sz="1800"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8770" y="1406771"/>
                <a:ext cx="8421272" cy="4545986"/>
              </a:xfrm>
              <a:blipFill>
                <a:blip r:embed="rId3"/>
                <a:stretch>
                  <a:fillRect l="-452" t="-557" r="-904" b="-10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72783" y="6187222"/>
            <a:ext cx="1600200" cy="273844"/>
          </a:xfrm>
        </p:spPr>
        <p:txBody>
          <a:bodyPr/>
          <a:lstStyle/>
          <a:p>
            <a:fld id="{FA32F8ED-EEB4-4D51-9E8E-3B145D9B9811}" type="slidenum">
              <a:rPr lang="en-US" smtClean="0"/>
              <a:pPr/>
              <a:t>39</a:t>
            </a:fld>
            <a:endParaRPr lang="en-US" dirty="0"/>
          </a:p>
        </p:txBody>
      </p:sp>
    </p:spTree>
    <p:extLst>
      <p:ext uri="{BB962C8B-B14F-4D97-AF65-F5344CB8AC3E}">
        <p14:creationId xmlns:p14="http://schemas.microsoft.com/office/powerpoint/2010/main" val="33515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273841"/>
            <a:ext cx="8498920" cy="651272"/>
          </a:xfrm>
        </p:spPr>
        <p:txBody>
          <a:bodyPr anchor="ctr">
            <a:noAutofit/>
          </a:bodyPr>
          <a:lstStyle/>
          <a:p>
            <a:pPr algn="ctr"/>
            <a:r>
              <a:rPr lang="en-US" sz="4000" dirty="0">
                <a:latin typeface="Arial" charset="0"/>
                <a:ea typeface="Arial" charset="0"/>
                <a:cs typeface="Arial" charset="0"/>
              </a:rPr>
              <a:t>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2160" y="1473993"/>
                <a:ext cx="8686800" cy="3910013"/>
              </a:xfrm>
            </p:spPr>
            <p:txBody>
              <a:bodyPr>
                <a:noAutofit/>
              </a:bodyPr>
              <a:lstStyle/>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If S is a sample space and T is a subset of S, P(T) + P(S∖T) = 1.</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P is sometimes called a probability distribution</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To complete our intuition, if we have n events, 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with equally likely outcomes then  P(E</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P(E</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P(E</a:t>
                </a:r>
                <a:r>
                  <a:rPr lang="en-US" sz="2000" baseline="-25000" dirty="0">
                    <a:ea typeface="Arial" charset="0"/>
                    <a:cs typeface="Arial" charset="0"/>
                    <a:sym typeface="Wingdings" pitchFamily="2" charset="2"/>
                  </a:rPr>
                  <a:t>n</a:t>
                </a:r>
                <a:r>
                  <a:rPr lang="en-US" sz="2000" dirty="0">
                    <a:ea typeface="Arial" charset="0"/>
                    <a:cs typeface="Arial" charset="0"/>
                    <a:sym typeface="Wingdings" pitchFamily="2" charset="2"/>
                  </a:rPr>
                  <a:t>), so nP(E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=1 and P(E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 </a:t>
                </a:r>
                <a14:m>
                  <m:oMath xmlns:m="http://schemas.openxmlformats.org/officeDocument/2006/math">
                    <m:f>
                      <m:fPr>
                        <m:ctrlPr>
                          <a:rPr lang="en-US" sz="2000" i="1">
                            <a:latin typeface="Cambria Math" panose="02040503050406030204" pitchFamily="18" charset="0"/>
                            <a:cs typeface="Arial" charset="0"/>
                            <a:sym typeface="Wingdings" pitchFamily="2" charset="2"/>
                          </a:rPr>
                        </m:ctrlPr>
                      </m:fPr>
                      <m:num>
                        <m:r>
                          <a:rPr lang="en-US" sz="2000" i="1">
                            <a:latin typeface="Cambria Math" panose="02040503050406030204" pitchFamily="18" charset="0"/>
                            <a:cs typeface="Arial" charset="0"/>
                            <a:sym typeface="Wingdings" pitchFamily="2" charset="2"/>
                          </a:rPr>
                          <m:t>1</m:t>
                        </m:r>
                      </m:num>
                      <m:den>
                        <m:r>
                          <a:rPr lang="en-US" sz="2000" i="1">
                            <a:latin typeface="Cambria Math" panose="02040503050406030204" pitchFamily="18" charset="0"/>
                            <a:cs typeface="Arial" charset="0"/>
                            <a:sym typeface="Wingdings" pitchFamily="2" charset="2"/>
                          </a:rPr>
                          <m:t>𝑛</m:t>
                        </m:r>
                      </m:den>
                    </m:f>
                  </m:oMath>
                </a14:m>
                <a:r>
                  <a:rPr lang="en-US" sz="2000" dirty="0">
                    <a:ea typeface="Arial" charset="0"/>
                    <a:cs typeface="Arial" charset="0"/>
                    <a:sym typeface="Wingdings" pitchFamily="2" charset="2"/>
                  </a:rPr>
                  <a:t>.  An example is a fair coin toss where P(heads)= P(tails) = .5.</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One more bit of notation, a random variable, X, is a variable that takes a value in a sample space, and we say P(X=E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if the outcome of the experiment is E</a:t>
                </a:r>
                <a:r>
                  <a:rPr lang="en-US" sz="2000" baseline="-25000" dirty="0">
                    <a:ea typeface="Arial" charset="0"/>
                    <a:cs typeface="Arial" charset="0"/>
                    <a:sym typeface="Wingdings" pitchFamily="2" charset="2"/>
                  </a:rPr>
                  <a:t>i</a:t>
                </a:r>
                <a:r>
                  <a:rPr lang="en-US" sz="2000" dirty="0">
                    <a:ea typeface="Arial" charset="0"/>
                    <a:cs typeface="Arial" charset="0"/>
                    <a:sym typeface="Wingdings" pitchFamily="2" charset="2"/>
                  </a:rPr>
                  <a:t> and P(X∈T)= </a:t>
                </a:r>
                <a14:m>
                  <m:oMath xmlns:m="http://schemas.openxmlformats.org/officeDocument/2006/math">
                    <m:nary>
                      <m:naryPr>
                        <m:chr m:val="∑"/>
                        <m:supHide m:val="on"/>
                        <m:ctrlPr>
                          <a:rPr lang="en-US" sz="2000" i="1">
                            <a:latin typeface="Cambria Math" panose="02040503050406030204" pitchFamily="18" charset="0"/>
                            <a:cs typeface="Arial" charset="0"/>
                            <a:sym typeface="Wingdings" pitchFamily="2" charset="2"/>
                          </a:rPr>
                        </m:ctrlPr>
                      </m:naryPr>
                      <m:sub>
                        <m:r>
                          <m:rPr>
                            <m:brk m:alnAt="7"/>
                          </m:rP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ea typeface="Cambria Math" panose="02040503050406030204" pitchFamily="18" charset="0"/>
                            <a:cs typeface="Arial" charset="0"/>
                            <a:sym typeface="Wingdings" pitchFamily="2" charset="2"/>
                          </a:rPr>
                          <m:t>𝑇</m:t>
                        </m:r>
                      </m:sub>
                      <m:sup/>
                      <m:e>
                        <m:r>
                          <a:rPr lang="en-US" sz="2000" i="1">
                            <a:latin typeface="Cambria Math" panose="02040503050406030204" pitchFamily="18" charset="0"/>
                            <a:cs typeface="Arial" charset="0"/>
                            <a:sym typeface="Wingdings" pitchFamily="2" charset="2"/>
                          </a:rPr>
                          <m:t>𝑃</m:t>
                        </m:r>
                        <m:r>
                          <a:rPr lang="en-US" sz="2000" i="1">
                            <a:latin typeface="Cambria Math" panose="02040503050406030204" pitchFamily="18" charset="0"/>
                            <a:cs typeface="Arial" charset="0"/>
                            <a:sym typeface="Wingdings" pitchFamily="2" charset="2"/>
                          </a:rPr>
                          <m:t>(</m:t>
                        </m:r>
                        <m:r>
                          <a:rPr lang="en-US" sz="2000" i="1">
                            <a:latin typeface="Cambria Math" panose="02040503050406030204" pitchFamily="18" charset="0"/>
                            <a:cs typeface="Arial" charset="0"/>
                            <a:sym typeface="Wingdings" pitchFamily="2" charset="2"/>
                          </a:rPr>
                          <m:t>𝑋</m:t>
                        </m:r>
                        <m:r>
                          <a:rPr lang="en-US" sz="2000" i="1">
                            <a:latin typeface="Cambria Math" panose="02040503050406030204" pitchFamily="18" charset="0"/>
                            <a:cs typeface="Arial" charset="0"/>
                            <a:sym typeface="Wingdings" pitchFamily="2" charset="2"/>
                          </a:rPr>
                          <m:t>)</m:t>
                        </m:r>
                      </m:e>
                    </m:nary>
                  </m:oMath>
                </a14:m>
                <a:r>
                  <a:rPr lang="en-US" sz="2000" dirty="0">
                    <a:ea typeface="Arial" charset="0"/>
                    <a:cs typeface="Arial" charset="0"/>
                    <a:sym typeface="Wingdings" pitchFamily="2" charset="2"/>
                  </a:rPr>
                  <a:t>.</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Given two random variables, X, Y from two distributions, we can write a joint distribution f(x,y) where f(x,y)= P(X=x ∧ Y=y).</a:t>
                </a:r>
              </a:p>
              <a:p>
                <a:pPr marL="257175" indent="-257175" algn="l">
                  <a:spcBef>
                    <a:spcPts val="300"/>
                  </a:spcBef>
                  <a:buFont typeface="Arial" panose="020B0604020202020204" pitchFamily="34" charset="0"/>
                  <a:buChar char="•"/>
                </a:pPr>
                <a:r>
                  <a:rPr lang="en-US" sz="2000" dirty="0">
                    <a:ea typeface="Arial" charset="0"/>
                    <a:cs typeface="Arial" charset="0"/>
                    <a:sym typeface="Wingdings" pitchFamily="2" charset="2"/>
                  </a:rPr>
                  <a:t>Suppose we perform two experiments from two, possibly identical, sample spaces 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Let X and Y be random variables representing the outcome.  We say the experiments are </a:t>
                </a:r>
                <a:r>
                  <a:rPr lang="en-US" sz="2000" i="1" dirty="0">
                    <a:ea typeface="Arial" charset="0"/>
                    <a:cs typeface="Arial" charset="0"/>
                    <a:sym typeface="Wingdings" pitchFamily="2" charset="2"/>
                  </a:rPr>
                  <a:t>independent</a:t>
                </a:r>
                <a:r>
                  <a:rPr lang="en-US" sz="2000" dirty="0">
                    <a:ea typeface="Arial" charset="0"/>
                    <a:cs typeface="Arial" charset="0"/>
                    <a:sym typeface="Wingdings" pitchFamily="2" charset="2"/>
                  </a:rPr>
                  <a:t> if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and 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⊆S</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P(X∈T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P(Y∈T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Sometimes we write this as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and we can say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1</a:t>
                </a:r>
                <a:r>
                  <a:rPr lang="en-US" sz="2000" dirty="0">
                    <a:ea typeface="Arial" charset="0"/>
                    <a:cs typeface="Arial" charset="0"/>
                    <a:sym typeface="Wingdings" pitchFamily="2" charset="2"/>
                  </a:rPr>
                  <a:t>) × P(T</a:t>
                </a:r>
                <a:r>
                  <a:rPr lang="en-US" sz="2000" baseline="-25000" dirty="0">
                    <a:ea typeface="Arial" charset="0"/>
                    <a:cs typeface="Arial" charset="0"/>
                    <a:sym typeface="Wingdings" pitchFamily="2" charset="2"/>
                  </a:rPr>
                  <a:t>2</a:t>
                </a:r>
                <a:r>
                  <a:rPr lang="en-US" sz="2000" dirty="0">
                    <a:ea typeface="Arial" charset="0"/>
                    <a:cs typeface="Arial" charset="0"/>
                    <a:sym typeface="Wingdings" pitchFamily="2" charset="2"/>
                  </a:rPr>
                  <a:t>) .  The joint distribution of two independent events satisfies f(x,y)= P(X=x) P(Y=y).</a:t>
                </a:r>
              </a:p>
              <a:p>
                <a:pPr marL="257175" indent="-257175" algn="l">
                  <a:buFont typeface="Arial" panose="020B0604020202020204" pitchFamily="34" charset="0"/>
                  <a:buChar char="•"/>
                </a:pPr>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2160" y="1473993"/>
                <a:ext cx="8686800" cy="3910013"/>
              </a:xfrm>
              <a:blipFill>
                <a:blip r:embed="rId3"/>
                <a:stretch>
                  <a:fillRect l="-584" t="-1948" r="-1022" b="-253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60" y="6203398"/>
            <a:ext cx="1600200" cy="273844"/>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72573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8" y="178618"/>
            <a:ext cx="8823960" cy="651272"/>
          </a:xfrm>
        </p:spPr>
        <p:txBody>
          <a:bodyPr anchor="ctr">
            <a:noAutofit/>
          </a:bodyPr>
          <a:lstStyle/>
          <a:p>
            <a:pPr algn="ctr"/>
            <a:r>
              <a:rPr lang="en-US" sz="4000" dirty="0">
                <a:latin typeface="Arial" charset="0"/>
                <a:ea typeface="Arial" charset="0"/>
                <a:cs typeface="Arial" charset="0"/>
              </a:rPr>
              <a:t>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3807" y="2211007"/>
                <a:ext cx="8529251" cy="3413507"/>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What is the likelihood of the output y, given</a:t>
                </a:r>
                <a:r>
                  <a:rPr lang="en-US" sz="2000" b="1" dirty="0">
                    <a:latin typeface="Arial" charset="0"/>
                    <a:ea typeface="Arial" charset="0"/>
                    <a:cs typeface="Arial" charset="0"/>
                  </a:rPr>
                  <a:t> x </a:t>
                </a:r>
                <a:r>
                  <a:rPr lang="en-US" sz="2000" dirty="0">
                    <a:latin typeface="Arial" charset="0"/>
                    <a:ea typeface="Arial" charset="0"/>
                    <a:cs typeface="Arial" charset="0"/>
                  </a:rPr>
                  <a:t>and the parameters 𝚹?  That is, given 𝚹, how likely is it that we will observe the data </a:t>
                </a:r>
                <a:r>
                  <a:rPr lang="en-US" sz="2000" b="1" dirty="0">
                    <a:latin typeface="Arial" charset="0"/>
                    <a:ea typeface="Arial" charset="0"/>
                    <a:cs typeface="Arial" charset="0"/>
                  </a:rPr>
                  <a:t>(x</a:t>
                </a:r>
                <a:r>
                  <a:rPr lang="en-US" sz="2000" dirty="0">
                    <a:latin typeface="Arial" charset="0"/>
                    <a:ea typeface="Arial" charset="0"/>
                    <a:cs typeface="Arial" charset="0"/>
                  </a:rPr>
                  <a:t>(k), y(k)), k = 1, …, m.</a:t>
                </a:r>
              </a:p>
              <a:p>
                <a:pPr marL="257175" indent="-257175" algn="l">
                  <a:buFont typeface="Arial" panose="020B0604020202020204" pitchFamily="34" charset="0"/>
                  <a:buChar char="•"/>
                </a:pPr>
                <a:r>
                  <a:rPr lang="en-US" sz="2000" dirty="0">
                    <a:latin typeface="Arial" charset="0"/>
                    <a:ea typeface="Arial" charset="0"/>
                    <a:cs typeface="Arial" charset="0"/>
                  </a:rPr>
                  <a:t>Put L(𝚹)= p(y|X,𝚹).  Often the log of this is easier to calculate:  𝓁(𝚹)= ln(L(𝚹)).</a:t>
                </a:r>
              </a:p>
              <a:p>
                <a:pPr marL="257175" indent="-257175" algn="l">
                  <a:buFont typeface="Arial" panose="020B0604020202020204" pitchFamily="34" charset="0"/>
                  <a:buChar char="•"/>
                </a:pPr>
                <a:r>
                  <a:rPr lang="en-US" sz="2000" dirty="0">
                    <a:latin typeface="Arial" charset="0"/>
                    <a:ea typeface="Arial" charset="0"/>
                    <a:cs typeface="Arial" charset="0"/>
                  </a:rPr>
                  <a:t>If we assume errors are normally distributed with mean 0 and variance 𝜎</a:t>
                </a:r>
                <a:r>
                  <a:rPr lang="en-US" sz="2000" baseline="30000" dirty="0">
                    <a:latin typeface="Arial" charset="0"/>
                    <a:ea typeface="Arial" charset="0"/>
                    <a:cs typeface="Arial" charset="0"/>
                  </a:rPr>
                  <a:t>2</a:t>
                </a:r>
                <a:r>
                  <a:rPr lang="en-US" sz="2000" dirty="0">
                    <a:latin typeface="Arial" charset="0"/>
                    <a:ea typeface="Arial" charset="0"/>
                    <a:cs typeface="Arial" charset="0"/>
                  </a:rPr>
                  <a:t>, putting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h</m:t>
                        </m:r>
                      </m:e>
                      <m:sub>
                        <m:r>
                          <a:rPr lang="en-US" sz="2000" i="1">
                            <a:latin typeface="Cambria Math" panose="02040503050406030204" pitchFamily="18" charset="0"/>
                            <a:ea typeface="Cambria Math" panose="02040503050406030204" pitchFamily="18" charset="0"/>
                            <a:cs typeface="Arial" charset="0"/>
                          </a:rPr>
                          <m:t>𝜃</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oMath>
                </a14:m>
                <a:r>
                  <a:rPr lang="en-US" sz="2000" dirty="0">
                    <a:latin typeface="Arial" charset="0"/>
                    <a:ea typeface="Arial" charset="0"/>
                    <a:cs typeface="Arial" charset="0"/>
                  </a:rPr>
                  <a:t>, we get </a:t>
                </a:r>
                <a14:m>
                  <m:oMath xmlns:m="http://schemas.openxmlformats.org/officeDocument/2006/math">
                    <m:r>
                      <a:rPr lang="en-US" sz="2000" i="1">
                        <a:latin typeface="Cambria Math" panose="02040503050406030204" pitchFamily="18" charset="0"/>
                        <a:ea typeface="Arial" charset="0"/>
                        <a:cs typeface="Arial" charset="0"/>
                      </a:rPr>
                      <m:t>𝑃</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Cambria Math" panose="02040503050406030204" pitchFamily="18" charset="0"/>
                            <a:cs typeface="Arial" charset="0"/>
                          </a:rPr>
                          <m:t>𝜖</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e>
                    </m:d>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ad>
                          <m:radPr>
                            <m:degHide m:val="on"/>
                            <m:ctrlPr>
                              <a:rPr lang="en-US" sz="2000" i="1">
                                <a:latin typeface="Cambria Math" panose="02040503050406030204" pitchFamily="18" charset="0"/>
                                <a:ea typeface="Cambria Math" panose="02040503050406030204" pitchFamily="18" charset="0"/>
                                <a:cs typeface="Arial" charset="0"/>
                              </a:rPr>
                            </m:ctrlPr>
                          </m:radPr>
                          <m:deg/>
                          <m:e>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e>
                        </m:rad>
                        <m:r>
                          <a:rPr lang="en-US" sz="2000" i="1">
                            <a:latin typeface="Cambria Math" panose="02040503050406030204" pitchFamily="18" charset="0"/>
                            <a:ea typeface="Cambria Math" panose="02040503050406030204" pitchFamily="18" charset="0"/>
                            <a:cs typeface="Arial" charset="0"/>
                          </a:rPr>
                          <m:t>𝜎</m:t>
                        </m:r>
                      </m:den>
                    </m:f>
                    <m:r>
                      <a:rPr lang="en-US" sz="2000" i="1">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exp</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𝑘</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2</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We often try to learn parameters by adjusting them to maximize the likelihood of the observed outcomes given the data and parameters.  This is called maximum likelihood estimation (or “MLE”).</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3807" y="2211007"/>
                <a:ext cx="8529251" cy="3413507"/>
              </a:xfrm>
              <a:blipFill>
                <a:blip r:embed="rId3"/>
                <a:stretch>
                  <a:fillRect l="-446" t="-2222" r="-892" b="-22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63219" y="6267608"/>
            <a:ext cx="1600200" cy="273844"/>
          </a:xfrm>
        </p:spPr>
        <p:txBody>
          <a:bodyPr/>
          <a:lstStyle/>
          <a:p>
            <a:fld id="{FA32F8ED-EEB4-4D51-9E8E-3B145D9B9811}" type="slidenum">
              <a:rPr lang="en-US" smtClean="0"/>
              <a:pPr/>
              <a:t>40</a:t>
            </a:fld>
            <a:endParaRPr lang="en-US" dirty="0"/>
          </a:p>
        </p:txBody>
      </p:sp>
    </p:spTree>
    <p:extLst>
      <p:ext uri="{BB962C8B-B14F-4D97-AF65-F5344CB8AC3E}">
        <p14:creationId xmlns:p14="http://schemas.microsoft.com/office/powerpoint/2010/main" val="42740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07" y="237497"/>
            <a:ext cx="8823960" cy="651272"/>
          </a:xfrm>
        </p:spPr>
        <p:txBody>
          <a:bodyPr anchor="ctr">
            <a:noAutofit/>
          </a:bodyPr>
          <a:lstStyle/>
          <a:p>
            <a:pPr algn="ctr"/>
            <a:r>
              <a:rPr lang="en-US" sz="4000" dirty="0">
                <a:latin typeface="Arial" charset="0"/>
                <a:ea typeface="Arial" charset="0"/>
                <a:cs typeface="Arial"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2842" y="1722246"/>
                <a:ext cx="7905890" cy="3413507"/>
              </a:xfrm>
            </p:spPr>
            <p:txBody>
              <a:bodyPr>
                <a:noAutofit/>
              </a:bodyPr>
              <a:lstStyle/>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Suppose we observe the sequence </a:t>
                </a:r>
                <a14:m>
                  <m:oMath xmlns:m="http://schemas.openxmlformats.org/officeDocument/2006/math">
                    <m:r>
                      <a:rPr lang="en-US" sz="2000" b="1">
                        <a:latin typeface="Cambria Math" panose="02040503050406030204" pitchFamily="18" charset="0"/>
                        <a:ea typeface="Cambria Math" panose="02040503050406030204" pitchFamily="18" charset="0"/>
                        <a:cs typeface="Arial" panose="020B0604020202020204" pitchFamily="34" charset="0"/>
                      </a:rPr>
                      <m:t>𝐱</m:t>
                    </m:r>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&lt;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𝑥</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sub>
                    </m:sSub>
                    <m:r>
                      <a:rPr lang="en-US" sz="2000" i="1">
                        <a:latin typeface="Cambria Math" panose="02040503050406030204" pitchFamily="18" charset="0"/>
                        <a:ea typeface="Cambria Math" panose="02040503050406030204" pitchFamily="18" charset="0"/>
                        <a:cs typeface="Arial" panose="020B0604020202020204" pitchFamily="34" charset="0"/>
                      </a:rPr>
                      <m:t>&gt;</m:t>
                    </m:r>
                  </m:oMath>
                </a14:m>
                <a:r>
                  <a:rPr lang="en-US" sz="2000" dirty="0">
                    <a:latin typeface="Arial" panose="020B0604020202020204" pitchFamily="34" charset="0"/>
                    <a:ea typeface="Cambria Math" panose="02040503050406030204" pitchFamily="18" charset="0"/>
                    <a:cs typeface="Arial" panose="020B0604020202020204" pitchFamily="34" charset="0"/>
                  </a:rPr>
                  <a:t> from a gaussian distribution and we want to estimate the parameters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𝜎</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a:t>
                </a:r>
              </a:p>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r>
                      <a:rPr lang="en-US" sz="2000" i="1">
                        <a:latin typeface="Cambria Math" panose="02040503050406030204" pitchFamily="18" charset="0"/>
                        <a:ea typeface="Cambria Math" panose="02040503050406030204" pitchFamily="18" charset="0"/>
                        <a:cs typeface="Arial" charset="0"/>
                      </a:rPr>
                      <m:t>= </m:t>
                    </m:r>
                    <m:nary>
                      <m:naryPr>
                        <m:chr m:val="∏"/>
                        <m:limLoc m:val="subSup"/>
                        <m:ctrlPr>
                          <a:rPr lang="en-US" sz="2000" i="1">
                            <a:latin typeface="Cambria Math" panose="02040503050406030204" pitchFamily="18" charset="0"/>
                            <a:ea typeface="Cambria Math" panose="02040503050406030204" pitchFamily="18" charset="0"/>
                            <a:cs typeface="Arial" charset="0"/>
                          </a:rPr>
                        </m:ctrlPr>
                      </m:naryPr>
                      <m:sub>
                        <m:r>
                          <m:rPr>
                            <m:brk m:alnAt="25"/>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Arial" charset="0"/>
                    <a:ea typeface="Arial" charset="0"/>
                    <a:cs typeface="Arial" charset="0"/>
                  </a:rPr>
                  <a:t> </a:t>
                </a:r>
              </a:p>
              <a:p>
                <a:pPr marL="257175" indent="-257175" algn="l">
                  <a:buFont typeface="Arial" panose="020B0604020202020204" pitchFamily="34" charset="0"/>
                  <a:buChar char="•"/>
                </a:pPr>
                <a:r>
                  <a:rPr lang="en-US" sz="2000" dirty="0">
                    <a:latin typeface="Arial" charset="0"/>
                    <a:ea typeface="Arial" charset="0"/>
                    <a:cs typeface="Arial" charset="0"/>
                  </a:rPr>
                  <a:t>log likelihood is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i="1">
                        <a:latin typeface="Cambria Math" panose="02040503050406030204" pitchFamily="18" charset="0"/>
                        <a:ea typeface="Cambria Math" panose="02040503050406030204" pitchFamily="18" charset="0"/>
                        <a:cs typeface="Arial" charset="0"/>
                      </a:rPr>
                      <m:t>=</m:t>
                    </m:r>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e>
                        </m:d>
                      </m:e>
                    </m:func>
                    <m:r>
                      <a:rPr lang="en-US" sz="2000">
                        <a:latin typeface="Cambria Math" panose="02040503050406030204" pitchFamily="18" charset="0"/>
                        <a:ea typeface="Cambria Math" panose="02040503050406030204" pitchFamily="18" charset="0"/>
                        <a:cs typeface="Arial" charset="0"/>
                      </a:rPr>
                      <m:t>=</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𝑃</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r>
                  <a:rPr lang="en-US" sz="2000" dirty="0">
                    <a:latin typeface="Arial" charset="0"/>
                    <a:ea typeface="Arial" charset="0"/>
                    <a:cs typeface="Arial" charset="0"/>
                  </a:rPr>
                  <a:t>MLE maximizes</a:t>
                </a:r>
                <a14:m>
                  <m:oMath xmlns:m="http://schemas.openxmlformats.org/officeDocument/2006/math">
                    <m:r>
                      <a:rPr lang="en-US" sz="200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ℒ</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e>
                    </m:d>
                  </m:oMath>
                </a14:m>
                <a:r>
                  <a:rPr lang="en-US" sz="2000" dirty="0">
                    <a:latin typeface="Arial" charset="0"/>
                    <a:ea typeface="Arial" charset="0"/>
                    <a:cs typeface="Arial" charset="0"/>
                  </a:rPr>
                  <a:t>, that is, the probability that </a:t>
                </a:r>
                <a:r>
                  <a:rPr lang="en-US" sz="2000" b="1" dirty="0">
                    <a:latin typeface="Arial" charset="0"/>
                    <a:ea typeface="Arial" charset="0"/>
                    <a:cs typeface="Arial" charset="0"/>
                  </a:rPr>
                  <a:t>x </a:t>
                </a:r>
                <a:r>
                  <a:rPr lang="en-US" sz="2000" dirty="0">
                    <a:latin typeface="Arial" charset="0"/>
                    <a:ea typeface="Arial" charset="0"/>
                    <a:cs typeface="Arial" charset="0"/>
                  </a:rPr>
                  <a:t>is observed given 𝜃.</a:t>
                </a:r>
              </a:p>
              <a:p>
                <a:pPr marL="257175" indent="-257175"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𝜃</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arg</m:t>
                            </m:r>
                          </m:fName>
                          <m:e>
                            <m:r>
                              <a:rPr lang="en-US" sz="2000" i="1">
                                <a:latin typeface="Cambria Math" panose="02040503050406030204" pitchFamily="18" charset="0"/>
                                <a:ea typeface="Cambria Math" panose="02040503050406030204" pitchFamily="18" charset="0"/>
                                <a:cs typeface="Arial" charset="0"/>
                              </a:rPr>
                              <m:t>𝑚𝑎𝑥</m:t>
                            </m:r>
                          </m:e>
                        </m:func>
                      </m:e>
                      <m:sub>
                        <m:r>
                          <a:rPr lang="en-US" sz="2000" i="1">
                            <a:latin typeface="Cambria Math" panose="02040503050406030204" pitchFamily="18" charset="0"/>
                            <a:ea typeface="Cambria Math" panose="02040503050406030204" pitchFamily="18" charset="0"/>
                            <a:cs typeface="Arial" charset="0"/>
                          </a:rPr>
                          <m:t>𝜃</m:t>
                        </m:r>
                      </m:sub>
                    </m:sSub>
                    <m:r>
                      <a:rPr lang="en-US" sz="2000" i="1">
                        <a:latin typeface="Cambria Math" panose="02040503050406030204" pitchFamily="18" charset="0"/>
                        <a:ea typeface="Cambria Math" panose="02040503050406030204" pitchFamily="18" charset="0"/>
                        <a:cs typeface="Arial" charset="0"/>
                      </a:rPr>
                      <m:t>(ℓ</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𝜃</m:t>
                        </m:r>
                        <m:r>
                          <a:rPr lang="en-US" sz="2000"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e>
                    </m:d>
                    <m:r>
                      <a:rPr lang="en-US" sz="2000" b="1"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𝜇</m:t>
                        </m:r>
                      </m:e>
                      <m:sup>
                        <m:r>
                          <a:rPr lang="en-US" sz="2000" i="1">
                            <a:latin typeface="Cambria Math" panose="02040503050406030204" pitchFamily="18" charset="0"/>
                            <a:ea typeface="Cambria Math" panose="02040503050406030204" pitchFamily="18" charset="0"/>
                            <a:cs typeface="Arial" charset="0"/>
                          </a:rPr>
                          <m:t>′</m:t>
                        </m:r>
                      </m:sup>
                    </m:sSup>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𝑛</m:t>
                        </m:r>
                      </m:den>
                    </m:f>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𝑛</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e>
                      <m:sup>
                        <m:r>
                          <a:rPr lang="en-US" sz="2000" i="1">
                            <a:latin typeface="Cambria Math" panose="02040503050406030204" pitchFamily="18" charset="0"/>
                            <a:cs typeface="Arial" charset="0"/>
                          </a:rPr>
                          <m:t>′</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oMath>
                </a14:m>
                <a:endParaRPr lang="en-US" sz="2000" dirty="0">
                  <a:latin typeface="Arial" charset="0"/>
                  <a:ea typeface="Arial" charset="0"/>
                  <a:cs typeface="Arial" charset="0"/>
                </a:endParaRPr>
              </a:p>
              <a:p>
                <a:pPr marL="257175" indent="-257175" algn="l">
                  <a:buFont typeface="Arial" panose="020B0604020202020204" pitchFamily="34" charset="0"/>
                  <a:buChar char="•"/>
                </a:pPr>
                <a14:m>
                  <m:oMath xmlns:m="http://schemas.openxmlformats.org/officeDocument/2006/math">
                    <m:r>
                      <a:rPr lang="en-US" sz="2000" i="1">
                        <a:latin typeface="Cambria Math" panose="02040503050406030204" pitchFamily="18" charset="0"/>
                        <a:ea typeface="Arial" charset="0"/>
                        <a:cs typeface="Arial" charset="0"/>
                      </a:rPr>
                      <m:t>𝐸</m:t>
                    </m:r>
                    <m:d>
                      <m:dPr>
                        <m:ctrlPr>
                          <a:rPr lang="en-US" sz="2000" i="1">
                            <a:latin typeface="Cambria Math" panose="02040503050406030204" pitchFamily="18" charset="0"/>
                            <a:ea typeface="Arial" charset="0"/>
                            <a:cs typeface="Arial" charset="0"/>
                          </a:rPr>
                        </m:ctrlPr>
                      </m:dPr>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𝜎</m:t>
                        </m:r>
                      </m:e>
                      <m:sup>
                        <m:r>
                          <a:rPr lang="en-US" sz="2000" i="1">
                            <a:latin typeface="Cambria Math" panose="02040503050406030204" pitchFamily="18" charset="0"/>
                            <a:cs typeface="Arial" charset="0"/>
                          </a:rPr>
                          <m:t>2</m:t>
                        </m:r>
                      </m:sup>
                    </m:sSup>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2842" y="1722246"/>
                <a:ext cx="7905890" cy="3413507"/>
              </a:xfrm>
              <a:blipFill>
                <a:blip r:embed="rId3"/>
                <a:stretch>
                  <a:fillRect l="-642" t="-1481" b="-329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23025" y="6346659"/>
            <a:ext cx="1600200" cy="273844"/>
          </a:xfrm>
        </p:spPr>
        <p:txBody>
          <a:bodyPr/>
          <a:lstStyle/>
          <a:p>
            <a:fld id="{FA32F8ED-EEB4-4D51-9E8E-3B145D9B9811}" type="slidenum">
              <a:rPr lang="en-US" smtClean="0"/>
              <a:pPr/>
              <a:t>41</a:t>
            </a:fld>
            <a:endParaRPr lang="en-US" dirty="0"/>
          </a:p>
        </p:txBody>
      </p:sp>
    </p:spTree>
    <p:extLst>
      <p:ext uri="{BB962C8B-B14F-4D97-AF65-F5344CB8AC3E}">
        <p14:creationId xmlns:p14="http://schemas.microsoft.com/office/powerpoint/2010/main" val="280238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07352"/>
            <a:ext cx="8823960" cy="651272"/>
          </a:xfrm>
        </p:spPr>
        <p:txBody>
          <a:bodyPr anchor="ctr">
            <a:noAutofit/>
          </a:bodyPr>
          <a:lstStyle/>
          <a:p>
            <a:pPr algn="ctr"/>
            <a:r>
              <a:rPr lang="en-US" sz="4000" dirty="0">
                <a:latin typeface="Arial" charset="0"/>
                <a:ea typeface="Arial" charset="0"/>
                <a:cs typeface="Arial" charset="0"/>
              </a:rPr>
              <a:t>MLE example</a:t>
            </a:r>
          </a:p>
        </p:txBody>
      </p:sp>
      <p:sp>
        <p:nvSpPr>
          <p:cNvPr id="3" name="Content Placeholder 2"/>
          <p:cNvSpPr>
            <a:spLocks noGrp="1"/>
          </p:cNvSpPr>
          <p:nvPr>
            <p:ph idx="1"/>
          </p:nvPr>
        </p:nvSpPr>
        <p:spPr>
          <a:xfrm>
            <a:off x="225706" y="2480600"/>
            <a:ext cx="8595265" cy="2420887"/>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400 samples from a normal distribution:</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0.000, real sigma:    1.000, computed mu:   -0.027, computed sigma:    0.878</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4.000, real sigma:    1.000, computed mu:    3.995, computed sigma:    1.066</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Real mu:    4.000, real sigma:    2.000, computed mu:    3.931, computed sigma:    1.096</a:t>
            </a:r>
          </a:p>
          <a:p>
            <a:pPr lvl="1" algn="l"/>
            <a:endParaRPr lang="en-US" sz="2000" dirty="0">
              <a:latin typeface="Calibri" panose="020F0502020204030204" pitchFamily="34" charset="0"/>
              <a:cs typeface="Calibri" panose="020F0502020204030204" pitchFamily="34" charset="0"/>
            </a:endParaRPr>
          </a:p>
          <a:p>
            <a:pPr lvl="1" algn="l"/>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891913" y="5905868"/>
            <a:ext cx="1600200" cy="273844"/>
          </a:xfrm>
        </p:spPr>
        <p:txBody>
          <a:bodyPr/>
          <a:lstStyle/>
          <a:p>
            <a:fld id="{FA32F8ED-EEB4-4D51-9E8E-3B145D9B9811}" type="slidenum">
              <a:rPr lang="en-US" smtClean="0"/>
              <a:pPr/>
              <a:t>42</a:t>
            </a:fld>
            <a:endParaRPr lang="en-US" dirty="0"/>
          </a:p>
        </p:txBody>
      </p:sp>
    </p:spTree>
    <p:extLst>
      <p:ext uri="{BB962C8B-B14F-4D97-AF65-F5344CB8AC3E}">
        <p14:creationId xmlns:p14="http://schemas.microsoft.com/office/powerpoint/2010/main" val="209954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89195"/>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5, logistic regression</a:t>
            </a:r>
          </a:p>
        </p:txBody>
      </p:sp>
      <p:sp>
        <p:nvSpPr>
          <p:cNvPr id="3" name="Content Placeholder 2"/>
          <p:cNvSpPr>
            <a:spLocks noGrp="1"/>
          </p:cNvSpPr>
          <p:nvPr>
            <p:ph idx="1"/>
          </p:nvPr>
        </p:nvSpPr>
        <p:spPr>
          <a:xfrm>
            <a:off x="464574" y="2161828"/>
            <a:ext cx="8334683" cy="3030606"/>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Sigmoid</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Binary logistic regression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General logistic regression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LDA</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176873"/>
            <a:ext cx="1600200" cy="273844"/>
          </a:xfrm>
        </p:spPr>
        <p:txBody>
          <a:bodyPr/>
          <a:lstStyle/>
          <a:p>
            <a:fld id="{FA32F8ED-EEB4-4D51-9E8E-3B145D9B9811}" type="slidenum">
              <a:rPr lang="en-US" smtClean="0"/>
              <a:pPr/>
              <a:t>43</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192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The sigmoid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4596" y="1817552"/>
                <a:ext cx="7715275" cy="3024522"/>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If we stick to linear functions as predictors of behavior, we will often be disappointed but linear functions provide efficient methods to help us improve parameters, as we’ve seen.</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Logistic regression employs a specific non-linear function called a sigmoid to expand the possible predictors for behavior.</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𝑒</m:t>
                            </m:r>
                          </m:e>
                          <m: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𝑧</m:t>
                            </m:r>
                          </m:sup>
                        </m:sSup>
                      </m:den>
                    </m:f>
                  </m:oMath>
                </a14:m>
                <a:endParaRPr lang="en-US" sz="2000" dirty="0">
                  <a:latin typeface="Calibri" panose="020F0502020204030204" pitchFamily="34" charset="0"/>
                  <a:ea typeface="Arial"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g’(z)= g(z)(1-g(z))</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Our hypothesis will now take the form h</a:t>
                </a:r>
                <a:r>
                  <a:rPr lang="en-US" sz="2000" baseline="-25000" dirty="0">
                    <a:latin typeface="Calibri" panose="020F0502020204030204" pitchFamily="34" charset="0"/>
                    <a:cs typeface="Calibri" panose="020F0502020204030204" pitchFamily="34" charset="0"/>
                  </a:rPr>
                  <a:t>𝛃</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 g(𝛃</a:t>
                </a:r>
                <a:r>
                  <a:rPr lang="en-US" sz="2000" baseline="30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x)</a:t>
                </a:r>
              </a:p>
              <a:p>
                <a:pPr marL="257175" indent="-257175" algn="l">
                  <a:spcBef>
                    <a:spcPts val="300"/>
                  </a:spcBef>
                  <a:buFont typeface="Arial" charset="0"/>
                  <a:buChar char="•"/>
                </a:pPr>
                <a:r>
                  <a:rPr lang="en-US" sz="2000" dirty="0">
                    <a:latin typeface="Calibri" panose="020F0502020204030204" pitchFamily="34" charset="0"/>
                    <a:cs typeface="Calibri" panose="020F0502020204030204" pitchFamily="34" charset="0"/>
                  </a:rPr>
                  <a:t>One bit of notation, 1[condition] = 1 if the condition is true, 0 otherwise.  Example: 1[x=x]=1, 1[2=3]=0.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4596" y="1817552"/>
                <a:ext cx="7715275" cy="3024522"/>
              </a:xfrm>
              <a:blipFill>
                <a:blip r:embed="rId3"/>
                <a:stretch>
                  <a:fillRect l="-658" t="-2510" r="-1151" b="-71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791430" y="6008354"/>
            <a:ext cx="1600200" cy="273844"/>
          </a:xfrm>
        </p:spPr>
        <p:txBody>
          <a:bodyPr/>
          <a:lstStyle/>
          <a:p>
            <a:fld id="{FA32F8ED-EEB4-4D51-9E8E-3B145D9B9811}" type="slidenum">
              <a:rPr lang="en-US" smtClean="0"/>
              <a:pPr/>
              <a:t>44</a:t>
            </a:fld>
            <a:endParaRPr lang="en-US" dirty="0"/>
          </a:p>
        </p:txBody>
      </p:sp>
    </p:spTree>
    <p:extLst>
      <p:ext uri="{BB962C8B-B14F-4D97-AF65-F5344CB8AC3E}">
        <p14:creationId xmlns:p14="http://schemas.microsoft.com/office/powerpoint/2010/main" val="221946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71" y="253128"/>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2853" y="1718268"/>
                <a:ext cx="7886129" cy="3619921"/>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Training data is (</a:t>
                </a:r>
                <a:r>
                  <a:rPr lang="en-US" sz="2000" b="1" dirty="0">
                    <a:latin typeface="Arial" charset="0"/>
                    <a:ea typeface="Arial" charset="0"/>
                    <a:cs typeface="Arial" charset="0"/>
                  </a:rPr>
                  <a:t>x</a:t>
                </a:r>
                <a:r>
                  <a:rPr lang="en-US" sz="2000" dirty="0">
                    <a:latin typeface="Arial" charset="0"/>
                    <a:ea typeface="Arial" charset="0"/>
                    <a:cs typeface="Arial" charset="0"/>
                  </a:rPr>
                  <a:t>(k), y(k)), k= 1,2, …, m, y is binary (two classes).</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To predict y, we form hypothesis p(y=1|</a:t>
                </a:r>
                <a:r>
                  <a:rPr lang="en-US" sz="2000" b="1" dirty="0">
                    <a:latin typeface="Arial" charset="0"/>
                    <a:cs typeface="Arial" charset="0"/>
                  </a:rPr>
                  <a:t>x</a:t>
                </a:r>
                <a:r>
                  <a:rPr lang="en-US" sz="2000" dirty="0">
                    <a:latin typeface="Arial" charset="0"/>
                    <a:cs typeface="Arial" charset="0"/>
                  </a:rPr>
                  <a:t>,𝛉) =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so p(y=0|x,𝛉) = 1-h</a:t>
                </a:r>
                <a:r>
                  <a:rPr lang="en-US" sz="2000" baseline="-25000" dirty="0">
                    <a:latin typeface="Arial" charset="0"/>
                    <a:cs typeface="Arial" charset="0"/>
                  </a:rPr>
                  <a:t>𝛉</a:t>
                </a:r>
                <a:r>
                  <a:rPr lang="en-US" sz="2000" dirty="0">
                    <a:latin typeface="Arial" charset="0"/>
                    <a:cs typeface="Arial" charset="0"/>
                  </a:rPr>
                  <a:t>(x).</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 g</a:t>
                </a:r>
                <a:r>
                  <a:rPr lang="en-US" sz="2000" baseline="-25000" dirty="0">
                    <a:latin typeface="Arial" charset="0"/>
                    <a:cs typeface="Arial" charset="0"/>
                  </a:rPr>
                  <a:t>sigmoid</a:t>
                </a:r>
                <a:r>
                  <a:rPr lang="en-US" sz="2000" dirty="0">
                    <a:latin typeface="Arial" charset="0"/>
                    <a:cs typeface="Arial" charset="0"/>
                  </a:rPr>
                  <a:t>(𝛉</a:t>
                </a:r>
                <a:r>
                  <a:rPr lang="en-US" sz="2000" baseline="30000" dirty="0">
                    <a:latin typeface="Arial" charset="0"/>
                    <a:cs typeface="Arial" charset="0"/>
                  </a:rPr>
                  <a:t>T</a:t>
                </a:r>
                <a:r>
                  <a:rPr lang="en-US" sz="2000" b="1" dirty="0">
                    <a:latin typeface="Arial" charset="0"/>
                    <a:cs typeface="Arial" charset="0"/>
                  </a:rPr>
                  <a:t>x</a:t>
                </a:r>
                <a:r>
                  <a:rPr lang="en-US" sz="2000" dirty="0">
                    <a:latin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p(y|x,𝛉) =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y</a:t>
                </a:r>
                <a:r>
                  <a:rPr lang="en-US" sz="2000" dirty="0">
                    <a:latin typeface="Arial" charset="0"/>
                    <a:cs typeface="Arial" charset="0"/>
                  </a:rPr>
                  <a:t>(1- h</a:t>
                </a:r>
                <a:r>
                  <a:rPr lang="en-US" sz="2000" baseline="-25000" dirty="0">
                    <a:latin typeface="Arial" charset="0"/>
                    <a:cs typeface="Arial" charset="0"/>
                  </a:rPr>
                  <a:t>𝛉</a:t>
                </a:r>
                <a:r>
                  <a:rPr lang="en-US" sz="2000" dirty="0">
                    <a:latin typeface="Arial" charset="0"/>
                    <a:cs typeface="Arial" charset="0"/>
                  </a:rPr>
                  <a:t>(x))</a:t>
                </a:r>
                <a:r>
                  <a:rPr lang="en-US" sz="2000" baseline="30000" dirty="0">
                    <a:latin typeface="Arial" charset="0"/>
                    <a:cs typeface="Arial" charset="0"/>
                  </a:rPr>
                  <a:t>(1-y)</a:t>
                </a:r>
                <a:r>
                  <a:rPr lang="en-US" sz="2000" dirty="0">
                    <a:latin typeface="Arial" charset="0"/>
                    <a:cs typeface="Arial" charset="0"/>
                  </a:rPr>
                  <a:t>, this is a Bernoulli distribution.</a:t>
                </a:r>
              </a:p>
              <a:p>
                <a:pPr marL="257175" indent="-257175" algn="l">
                  <a:lnSpc>
                    <a:spcPct val="100000"/>
                  </a:lnSpc>
                  <a:spcBef>
                    <a:spcPts val="0"/>
                  </a:spcBef>
                  <a:buFont typeface="Arial" panose="020B0604020202020204" pitchFamily="34" charset="0"/>
                  <a:buChar char="•"/>
                </a:pPr>
                <a:r>
                  <a:rPr lang="en-US" sz="2000" dirty="0">
                    <a:latin typeface="Arial" charset="0"/>
                    <a:cs typeface="Arial" charset="0"/>
                  </a:rPr>
                  <a:t>𝓁(𝛉)=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m:rPr>
                            <m:sty m:val="p"/>
                          </m:rPr>
                          <a:rPr lang="en-US" sz="2000">
                            <a:latin typeface="Cambria Math" panose="02040503050406030204" pitchFamily="18" charset="0"/>
                            <a:ea typeface="Cambria Math" panose="02040503050406030204" pitchFamily="18" charset="0"/>
                            <a:cs typeface="Arial" charset="0"/>
                          </a:rPr>
                          <m:t>ln</m:t>
                        </m:r>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𝜃</m:t>
                        </m:r>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Arial" panose="020B0604020202020204" pitchFamily="34" charset="0"/>
                  <a:cs typeface="Arial" panose="020B060402020202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baseline="-25000">
                            <a:latin typeface="Cambria Math" panose="02040503050406030204" pitchFamily="18" charset="0"/>
                            <a:ea typeface="Cambria Math" panose="02040503050406030204" pitchFamily="18" charset="0"/>
                            <a:cs typeface="Arial" panose="020B0604020202020204" pitchFamily="34" charset="0"/>
                          </a:rPr>
                          <m:t>𝑗</m:t>
                        </m:r>
                      </m:den>
                    </m:f>
                  </m:oMath>
                </a14:m>
                <a:r>
                  <a:rPr lang="en-US" sz="2000" dirty="0">
                    <a:latin typeface="Arial" panose="020B0604020202020204" pitchFamily="34" charset="0"/>
                    <a:cs typeface="Arial" panose="020B0604020202020204" pitchFamily="34" charset="0"/>
                  </a:rPr>
                  <a:t> = (y-</a:t>
                </a:r>
                <a:r>
                  <a:rPr lang="en-US" sz="2000" dirty="0">
                    <a:latin typeface="Arial" charset="0"/>
                    <a:cs typeface="Arial" charset="0"/>
                  </a:rPr>
                  <a:t> h</a:t>
                </a:r>
                <a:r>
                  <a:rPr lang="en-US" sz="2000" baseline="-25000" dirty="0">
                    <a:latin typeface="Arial" charset="0"/>
                    <a:cs typeface="Arial" charset="0"/>
                  </a:rPr>
                  <a:t>𝛉</a:t>
                </a:r>
                <a:r>
                  <a:rPr lang="en-US" sz="2000" dirty="0">
                    <a:latin typeface="Arial" charset="0"/>
                    <a:cs typeface="Arial" charset="0"/>
                  </a:rPr>
                  <a:t>(</a:t>
                </a:r>
                <a:r>
                  <a:rPr lang="en-US" sz="2000" b="1" dirty="0">
                    <a:latin typeface="Arial" charset="0"/>
                    <a:cs typeface="Arial" charset="0"/>
                  </a:rPr>
                  <a:t>x</a:t>
                </a:r>
                <a:r>
                  <a:rPr lang="en-US" sz="2000" dirty="0">
                    <a:latin typeface="Arial" charset="0"/>
                    <a:cs typeface="Arial" charset="0"/>
                  </a:rPr>
                  <a:t>)</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x</a:t>
                </a:r>
                <a:r>
                  <a:rPr lang="en-US" sz="2000" baseline="-25000" dirty="0">
                    <a:latin typeface="Arial" panose="020B0604020202020204" pitchFamily="34" charset="0"/>
                    <a:cs typeface="Arial" panose="020B0604020202020204" pitchFamily="34" charset="0"/>
                  </a:rPr>
                  <a:t>j</a:t>
                </a:r>
              </a:p>
              <a:p>
                <a:pPr marL="257175" indent="-257175"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Solve this with gradient descent.  The update rule is:</a:t>
                </a: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 </m:t>
                    </m:r>
                    <m:sSub>
                      <m:sSubPr>
                        <m:ctrlPr>
                          <a:rPr lang="en-US" sz="2000" b="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h</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1" i="1" smtClean="0">
                                    <a:latin typeface="Cambria Math" panose="02040503050406030204" pitchFamily="18" charset="0"/>
                                    <a:ea typeface="Cambria Math" panose="02040503050406030204" pitchFamily="18" charset="0"/>
                                    <a:cs typeface="Arial" panose="020B0604020202020204" pitchFamily="34" charset="0"/>
                                  </a:rPr>
                                  <m:t>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e>
                        </m:nary>
                      </m:e>
                    </m:nary>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pPr marL="600075" lvl="1"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𝜃</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𝛼</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𝑖</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𝑚</m:t>
                            </m:r>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h</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𝑖</m:t>
                                    </m:r>
                                  </m:e>
                                </m:d>
                              </m:e>
                            </m:d>
                            <m:r>
                              <a:rPr lang="en-US" sz="2000" i="1">
                                <a:latin typeface="Cambria Math" panose="02040503050406030204" pitchFamily="18" charset="0"/>
                                <a:ea typeface="Cambria Math" panose="02040503050406030204" pitchFamily="18" charset="0"/>
                                <a:cs typeface="Arial" panose="020B0604020202020204" pitchFamily="34" charset="0"/>
                              </a:rPr>
                              <m:t> </m:t>
                            </m:r>
                          </m:e>
                        </m:nary>
                      </m:e>
                    </m:nary>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2853" y="1718268"/>
                <a:ext cx="7886129" cy="3619921"/>
              </a:xfrm>
              <a:blipFill>
                <a:blip r:embed="rId3"/>
                <a:stretch>
                  <a:fillRect l="-643" t="-1049" b="-290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78782" y="6046544"/>
            <a:ext cx="1600200" cy="273844"/>
          </a:xfrm>
        </p:spPr>
        <p:txBody>
          <a:bodyPr/>
          <a:lstStyle/>
          <a:p>
            <a:fld id="{FA32F8ED-EEB4-4D51-9E8E-3B145D9B9811}" type="slidenum">
              <a:rPr lang="en-US" smtClean="0"/>
              <a:pPr/>
              <a:t>45</a:t>
            </a:fld>
            <a:endParaRPr lang="en-US" dirty="0"/>
          </a:p>
        </p:txBody>
      </p:sp>
    </p:spTree>
    <p:extLst>
      <p:ext uri="{BB962C8B-B14F-4D97-AF65-F5344CB8AC3E}">
        <p14:creationId xmlns:p14="http://schemas.microsoft.com/office/powerpoint/2010/main" val="215552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52923"/>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Binary logistic regression - example</a:t>
            </a:r>
          </a:p>
        </p:txBody>
      </p:sp>
      <p:sp>
        <p:nvSpPr>
          <p:cNvPr id="3" name="Content Placeholder 2"/>
          <p:cNvSpPr>
            <a:spLocks noGrp="1"/>
          </p:cNvSpPr>
          <p:nvPr>
            <p:ph idx="1"/>
          </p:nvPr>
        </p:nvSpPr>
        <p:spPr>
          <a:xfrm>
            <a:off x="619699" y="1577591"/>
            <a:ext cx="8096597" cy="380237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Features in this example are: grade in previous class, hours of study, number of lectures attended.  Want to predict whether you pass the class.</a:t>
            </a:r>
          </a:p>
          <a:p>
            <a:pPr marL="257175" indent="-257175" algn="l">
              <a:spcBef>
                <a:spcPts val="150"/>
              </a:spcBef>
              <a:buFont typeface="Arial" panose="020B0604020202020204" pitchFamily="34" charset="0"/>
              <a:buChar char="•"/>
            </a:pPr>
            <a:r>
              <a:rPr lang="en-US" sz="2000" dirty="0">
                <a:latin typeface="Arial" charset="0"/>
                <a:cs typeface="Arial" charset="0"/>
              </a:rPr>
              <a:t>It’s important to normalize the data.</a:t>
            </a:r>
          </a:p>
          <a:p>
            <a:pPr marL="257175" indent="-257175" algn="l">
              <a:spcBef>
                <a:spcPts val="150"/>
              </a:spcBef>
              <a:buFont typeface="Arial" panose="020B0604020202020204" pitchFamily="34" charset="0"/>
              <a:buChar char="•"/>
            </a:pPr>
            <a:r>
              <a:rPr lang="en-US" sz="2000" dirty="0">
                <a:latin typeface="Arial" charset="0"/>
                <a:cs typeface="Arial" charset="0"/>
              </a:rPr>
              <a:t>60 samples.</a:t>
            </a:r>
            <a:endParaRPr lang="en-US" sz="2000" dirty="0">
              <a:latin typeface="Arial" panose="020B0604020202020204" pitchFamily="34" charset="0"/>
              <a:cs typeface="Arial" panose="020B0604020202020204" pitchFamily="34" charset="0"/>
            </a:endParaRP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Features normalized and constant weight set to 1</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Predicted parameters: -32.8078 (const),  37.1817 (previous grade),  25.0517 (hours studied),  26.4033 (lectures attended)</a:t>
            </a:r>
          </a:p>
          <a:p>
            <a:pPr marL="257175" indent="-257175" algn="l">
              <a:spcBef>
                <a:spcPts val="150"/>
              </a:spcBef>
              <a:buFont typeface="Arial" panose="020B0604020202020204" pitchFamily="34" charset="0"/>
              <a:buChar char="•"/>
            </a:pPr>
            <a:r>
              <a:rPr lang="da" sz="2000" dirty="0">
                <a:latin typeface="Arial" panose="020B0604020202020204" pitchFamily="34" charset="0"/>
                <a:cs typeface="Arial" panose="020B0604020202020204" pitchFamily="34" charset="0"/>
              </a:rPr>
              <a:t>Results</a:t>
            </a:r>
          </a:p>
          <a:p>
            <a:pPr lvl="1" algn="l">
              <a:spcBef>
                <a:spcPts val="150"/>
              </a:spcBef>
            </a:pPr>
            <a:r>
              <a:rPr lang="en-US" sz="2000" dirty="0">
                <a:latin typeface="Arial" panose="020B0604020202020204" pitchFamily="34" charset="0"/>
                <a:cs typeface="Arial" panose="020B0604020202020204" pitchFamily="34" charset="0"/>
              </a:rPr>
              <a:t>features test 1:   1.0   0.77 (B+),  0.82 (33hrs),   0.90 (ratio of lectures) , prob pass:   1.0</a:t>
            </a:r>
          </a:p>
          <a:p>
            <a:pPr lvl="1" algn="l">
              <a:spcBef>
                <a:spcPts val="150"/>
              </a:spcBef>
            </a:pPr>
            <a:r>
              <a:rPr lang="en-US" sz="2000" dirty="0">
                <a:latin typeface="Arial" panose="020B0604020202020204" pitchFamily="34" charset="0"/>
                <a:cs typeface="Arial" panose="020B0604020202020204" pitchFamily="34" charset="0"/>
              </a:rPr>
              <a:t>features test 2:   1.0   0.22 (C-)   0.32   0.57 , prob pass:   0.19</a:t>
            </a:r>
          </a:p>
          <a:p>
            <a:pPr marL="257175" indent="-257175" algn="l">
              <a:buFont typeface="Arial" panose="020B0604020202020204" pitchFamily="34" charset="0"/>
              <a:buChar char="•"/>
            </a:pPr>
            <a:endParaRPr lang="da" sz="15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en-US" sz="1500" dirty="0">
              <a:latin typeface="Arial" charset="0"/>
              <a:cs typeface="Arial" charset="0"/>
            </a:endParaRPr>
          </a:p>
        </p:txBody>
      </p:sp>
      <p:sp>
        <p:nvSpPr>
          <p:cNvPr id="5" name="Slide Number Placeholder 4"/>
          <p:cNvSpPr>
            <a:spLocks noGrp="1"/>
          </p:cNvSpPr>
          <p:nvPr>
            <p:ph type="sldNum" sz="quarter" idx="12"/>
          </p:nvPr>
        </p:nvSpPr>
        <p:spPr>
          <a:xfrm>
            <a:off x="7116096" y="6016441"/>
            <a:ext cx="1600200" cy="273844"/>
          </a:xfrm>
        </p:spPr>
        <p:txBody>
          <a:bodyPr/>
          <a:lstStyle/>
          <a:p>
            <a:fld id="{FA32F8ED-EEB4-4D51-9E8E-3B145D9B9811}" type="slidenum">
              <a:rPr lang="en-US" smtClean="0"/>
              <a:pPr/>
              <a:t>46</a:t>
            </a:fld>
            <a:endParaRPr lang="en-US" dirty="0"/>
          </a:p>
        </p:txBody>
      </p:sp>
    </p:spTree>
    <p:extLst>
      <p:ext uri="{BB962C8B-B14F-4D97-AF65-F5344CB8AC3E}">
        <p14:creationId xmlns:p14="http://schemas.microsoft.com/office/powerpoint/2010/main" val="26237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46" y="293322"/>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769" y="1559083"/>
                <a:ext cx="8646834" cy="3893069"/>
              </a:xfrm>
            </p:spPr>
            <p:txBody>
              <a:bodyPr>
                <a:noAutofit/>
              </a:bodyPr>
              <a:lstStyle/>
              <a:p>
                <a:pPr marL="257175" indent="-257175" algn="l">
                  <a:spcBef>
                    <a:spcPts val="300"/>
                  </a:spcBef>
                  <a:buFont typeface="Arial" panose="020B0604020202020204" pitchFamily="34" charset="0"/>
                  <a:buChar char="•"/>
                </a:pPr>
                <a:r>
                  <a:rPr lang="en-US" sz="1800" dirty="0">
                    <a:latin typeface="Arial" charset="0"/>
                    <a:ea typeface="Arial" charset="0"/>
                    <a:cs typeface="Arial" charset="0"/>
                  </a:rPr>
                  <a:t>K possible outcomes (classes):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𝐾</m:t>
                        </m:r>
                      </m:sub>
                    </m:sSub>
                  </m:oMath>
                </a14:m>
                <a:r>
                  <a:rPr lang="en-US" sz="1800" dirty="0">
                    <a:latin typeface="Arial" charset="0"/>
                    <a:ea typeface="Arial" charset="0"/>
                    <a:cs typeface="Arial" charset="0"/>
                  </a:rPr>
                  <a:t>.  Training data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e>
                    </m:d>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=1,2, …, </m:t>
                    </m:r>
                    <m:r>
                      <a:rPr lang="en-US" sz="1800" i="1">
                        <a:latin typeface="Cambria Math" panose="02040503050406030204" pitchFamily="18" charset="0"/>
                        <a:cs typeface="Arial" charset="0"/>
                      </a:rPr>
                      <m:t>𝑁</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is in an m dimensional feature space.  We convert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into a vector of dimension K by setting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=1 </m:t>
                    </m:r>
                  </m:oMath>
                </a14:m>
                <a:r>
                  <a:rPr lang="en-US" sz="1800" dirty="0">
                    <a:latin typeface="Arial" charset="0"/>
                    <a:ea typeface="Arial" charset="0"/>
                    <a:cs typeface="Arial" charset="0"/>
                  </a:rPr>
                  <a:t>for </a:t>
                </a:r>
                <a14:m>
                  <m:oMath xmlns:m="http://schemas.openxmlformats.org/officeDocument/2006/math">
                    <m:r>
                      <a:rPr lang="en-US" sz="1800" i="1">
                        <a:latin typeface="Cambria Math" panose="02040503050406030204" pitchFamily="18" charset="0"/>
                        <a:ea typeface="Arial" charset="0"/>
                        <a:cs typeface="Arial" charset="0"/>
                      </a:rPr>
                      <m:t>𝑘</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m:t>
                        </m:r>
                      </m:sub>
                    </m:sSub>
                  </m:oMath>
                </a14:m>
                <a:r>
                  <a:rPr lang="en-US" sz="1800" dirty="0">
                    <a:latin typeface="Arial" charset="0"/>
                    <a:ea typeface="Arial" charset="0"/>
                    <a:cs typeface="Arial" charset="0"/>
                  </a:rPr>
                  <a:t> and 0 otherwise; so, it is a feature indicator.</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𝑝</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𝑘</m:t>
                        </m:r>
                      </m:e>
                      <m:e>
                        <m:r>
                          <a:rPr lang="en-US" sz="1800" i="1">
                            <a:latin typeface="Cambria Math" panose="02040503050406030204" pitchFamily="18" charset="0"/>
                            <a:ea typeface="Cambria Math" panose="02040503050406030204" pitchFamily="18" charset="0"/>
                            <a:cs typeface="Arial" charset="0"/>
                          </a:rPr>
                          <m:t>𝜙</m:t>
                        </m:r>
                      </m:e>
                    </m:d>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𝑦</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𝜙</m:t>
                    </m:r>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𝑘</m:t>
                            </m:r>
                          </m:sub>
                        </m:sSub>
                        <m:r>
                          <a:rPr lang="en-US" sz="1800" i="1">
                            <a:latin typeface="Cambria Math" panose="02040503050406030204" pitchFamily="18" charset="0"/>
                            <a:ea typeface="Cambria Math" panose="02040503050406030204" pitchFamily="18" charset="0"/>
                            <a:cs typeface="Arial" charset="0"/>
                          </a:rPr>
                          <m:t>)</m:t>
                        </m:r>
                      </m:num>
                      <m:den>
                        <m:nary>
                          <m:naryPr>
                            <m:chr m:val="∑"/>
                            <m:supHide m:val="on"/>
                            <m:ctrlPr>
                              <a:rPr lang="en-US" sz="1800" i="1">
                                <a:latin typeface="Cambria Math" panose="02040503050406030204" pitchFamily="18" charset="0"/>
                                <a:ea typeface="Cambria Math" panose="02040503050406030204" pitchFamily="18" charset="0"/>
                                <a:cs typeface="Arial" charset="0"/>
                              </a:rPr>
                            </m:ctrlPr>
                          </m:naryPr>
                          <m:sub>
                            <m:r>
                              <m:rPr>
                                <m:brk m:alnAt="7"/>
                              </m:rPr>
                              <a:rPr lang="en-US" sz="1800" i="1">
                                <a:latin typeface="Cambria Math" panose="02040503050406030204" pitchFamily="18" charset="0"/>
                                <a:ea typeface="Cambria Math" panose="02040503050406030204" pitchFamily="18" charset="0"/>
                                <a:cs typeface="Arial" charset="0"/>
                              </a:rPr>
                              <m:t>𝑗</m:t>
                            </m:r>
                          </m:sub>
                          <m:sup/>
                          <m:e>
                            <m:sSub>
                              <m:sSubPr>
                                <m:ctrlPr>
                                  <a:rPr lang="en-US" sz="1800" i="1">
                                    <a:latin typeface="Cambria Math" panose="02040503050406030204" pitchFamily="18" charset="0"/>
                                    <a:ea typeface="Cambria Math" panose="02040503050406030204" pitchFamily="18" charset="0"/>
                                    <a:cs typeface="Arial" charset="0"/>
                                  </a:rPr>
                                </m:ctrlPr>
                              </m:sSubPr>
                              <m:e>
                                <m:r>
                                  <m:rPr>
                                    <m:sty m:val="p"/>
                                  </m:rPr>
                                  <a:rPr lang="en-US" sz="1800">
                                    <a:latin typeface="Cambria Math" panose="02040503050406030204" pitchFamily="18" charset="0"/>
                                    <a:ea typeface="Cambria Math" panose="02040503050406030204" pitchFamily="18" charset="0"/>
                                    <a:cs typeface="Arial" charset="0"/>
                                  </a:rPr>
                                  <m:t>exp</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r>
                              <a:rPr lang="en-US" sz="1800" i="1">
                                <a:latin typeface="Cambria Math" panose="02040503050406030204" pitchFamily="18" charset="0"/>
                                <a:ea typeface="Cambria Math" panose="02040503050406030204" pitchFamily="18" charset="0"/>
                                <a:cs typeface="Arial" charset="0"/>
                              </a:rPr>
                              <m:t>)</m:t>
                            </m:r>
                          </m:e>
                        </m:nary>
                      </m:den>
                    </m:f>
                  </m:oMath>
                </a14:m>
                <a:r>
                  <a:rPr lang="en-US" sz="1800" dirty="0">
                    <a:latin typeface="Arial" charset="0"/>
                    <a:ea typeface="Arial" charset="0"/>
                    <a:cs typeface="Arial" charset="0"/>
                  </a:rPr>
                  <a:t> (softmax),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𝑎</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e>
                      <m:sup>
                        <m:r>
                          <a:rPr lang="en-US" sz="1800" i="1">
                            <a:latin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𝜙</m:t>
                    </m:r>
                  </m:oMath>
                </a14:m>
                <a:r>
                  <a:rPr lang="en-US" sz="1800" dirty="0">
                    <a:latin typeface="Arial" charset="0"/>
                    <a:ea typeface="Arial" charset="0"/>
                    <a:cs typeface="Arial" charset="0"/>
                  </a:rPr>
                  <a:t>, the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are the m-dimensional parameters.</a:t>
                </a: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𝒕</m:t>
                        </m:r>
                      </m:e>
                      <m:sub>
                        <m:r>
                          <a:rPr lang="en-US" sz="1800" i="1">
                            <a:latin typeface="Cambria Math" panose="02040503050406030204" pitchFamily="18" charset="0"/>
                            <a:cs typeface="Arial" charset="0"/>
                          </a:rPr>
                          <m:t>𝑛</m:t>
                        </m:r>
                      </m:sub>
                    </m:sSub>
                  </m:oMath>
                </a14:m>
                <a:r>
                  <a:rPr lang="en-US" sz="1800" i="1" dirty="0">
                    <a:latin typeface="Cambria Math" panose="02040503050406030204" pitchFamily="18" charset="0"/>
                    <a:cs typeface="Arial" charset="0"/>
                  </a:rPr>
                  <a:t> </a:t>
                </a:r>
                <a:r>
                  <a:rPr lang="en-US" sz="1800" dirty="0">
                    <a:latin typeface="Arial" panose="020B0604020202020204" pitchFamily="34" charset="0"/>
                    <a:cs typeface="Arial" panose="020B0604020202020204" pitchFamily="34" charset="0"/>
                  </a:rPr>
                  <a:t>is a target vector for sample n,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r>
                      <a:rPr lang="en-US" sz="1800" i="1">
                        <a:latin typeface="Cambria Math" panose="02040503050406030204" pitchFamily="18" charset="0"/>
                        <a:cs typeface="Arial" panose="020B0604020202020204" pitchFamily="34" charset="0"/>
                      </a:rPr>
                      <m:t>=1</m:t>
                    </m:r>
                  </m:oMath>
                </a14:m>
                <a:r>
                  <a:rPr lang="en-US" sz="1800" dirty="0">
                    <a:latin typeface="Arial" panose="020B0604020202020204" pitchFamily="34" charset="0"/>
                    <a:cs typeface="Arial" panose="020B0604020202020204" pitchFamily="34" charset="0"/>
                  </a:rPr>
                  <a:t>, if sample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oMath>
                </a14:m>
                <a:r>
                  <a:rPr lang="en-US" sz="1800" dirty="0">
                    <a:latin typeface="Arial" panose="020B0604020202020204" pitchFamily="34" charset="0"/>
                    <a:cs typeface="Arial" panose="020B0604020202020204" pitchFamily="34" charset="0"/>
                  </a:rPr>
                  <a:t> belongs to class k.</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𝑇</m:t>
                    </m:r>
                    <m:r>
                      <a:rPr lang="en-US" sz="1800" i="1">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is a </a:t>
                </a:r>
                <a14:m>
                  <m:oMath xmlns:m="http://schemas.openxmlformats.org/officeDocument/2006/math">
                    <m:r>
                      <a:rPr lang="en-US" sz="1800" i="1">
                        <a:latin typeface="Cambria Math" panose="02040503050406030204" pitchFamily="18" charset="0"/>
                        <a:ea typeface="Arial" charset="0"/>
                        <a:cs typeface="Arial" charset="0"/>
                      </a:rPr>
                      <m:t>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𝐾</m:t>
                    </m:r>
                  </m:oMath>
                </a14:m>
                <a:r>
                  <a:rPr lang="en-US" sz="1800" dirty="0">
                    <a:latin typeface="Arial" charset="0"/>
                    <a:ea typeface="Arial" charset="0"/>
                    <a:cs typeface="Arial" charset="0"/>
                  </a:rPr>
                  <a:t> matrix, so is </a:t>
                </a:r>
                <a14:m>
                  <m:oMath xmlns:m="http://schemas.openxmlformats.org/officeDocument/2006/math">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d>
                    <m:r>
                      <a:rPr lang="en-US" sz="1800">
                        <a:latin typeface="Cambria Math" panose="02040503050406030204" pitchFamily="18" charset="0"/>
                        <a:cs typeface="Arial" charset="0"/>
                      </a:rPr>
                      <m:t>.</m:t>
                    </m:r>
                  </m:oMath>
                </a14:m>
                <a:endParaRPr lang="en-US" sz="1800" dirty="0">
                  <a:latin typeface="Arial" charset="0"/>
                  <a:ea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b="1" i="1">
                                <a:latin typeface="Cambria Math" panose="02040503050406030204" pitchFamily="18" charset="0"/>
                                <a:ea typeface="Cambria Math" panose="02040503050406030204" pitchFamily="18" charset="0"/>
                                <a:cs typeface="Arial" charset="0"/>
                              </a:rPr>
                              <m:t>𝒚</m:t>
                            </m:r>
                          </m:e>
                          <m:sub>
                            <m:r>
                              <a:rPr lang="en-US" sz="1800" i="1">
                                <a:latin typeface="Cambria Math" panose="02040503050406030204" pitchFamily="18" charset="0"/>
                                <a:ea typeface="Cambria Math" panose="02040503050406030204" pitchFamily="18" charset="0"/>
                                <a:cs typeface="Arial" charset="0"/>
                              </a:rPr>
                              <m:t>𝑘</m:t>
                            </m:r>
                          </m:sub>
                        </m:sSub>
                      </m:num>
                      <m:den>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𝑎</m:t>
                            </m:r>
                          </m:e>
                          <m:sub>
                            <m:r>
                              <a:rPr lang="en-US" sz="1800" i="1">
                                <a:latin typeface="Cambria Math" panose="02040503050406030204" pitchFamily="18" charset="0"/>
                                <a:ea typeface="Cambria Math" panose="02040503050406030204" pitchFamily="18" charset="0"/>
                                <a:cs typeface="Arial" charset="0"/>
                              </a:rPr>
                              <m:t>𝑗</m:t>
                            </m:r>
                          </m:sub>
                        </m:sSub>
                      </m:den>
                    </m:f>
                    <m:r>
                      <a:rPr lang="en-US" sz="1800" i="1">
                        <a:latin typeface="Cambria Math" panose="02040503050406030204" pitchFamily="18" charset="0"/>
                        <a:cs typeface="Arial" charset="0"/>
                      </a:rPr>
                      <m:t>= </m:t>
                    </m:r>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𝐼</m:t>
                            </m:r>
                          </m:e>
                          <m:sub>
                            <m:r>
                              <a:rPr lang="en-US" sz="1800" i="1">
                                <a:latin typeface="Cambria Math" panose="02040503050406030204" pitchFamily="18" charset="0"/>
                                <a:cs typeface="Arial" charset="0"/>
                              </a:rPr>
                              <m:t>𝑘𝑗</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𝑗</m:t>
                            </m:r>
                          </m:sub>
                        </m:sSub>
                      </m:e>
                    </m:d>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𝒚</m:t>
                        </m:r>
                      </m:e>
                      <m:sub>
                        <m:r>
                          <a:rPr lang="en-US" sz="1800" i="1">
                            <a:latin typeface="Cambria Math" panose="02040503050406030204" pitchFamily="18" charset="0"/>
                            <a:cs typeface="Arial" charset="0"/>
                          </a:rPr>
                          <m:t>𝑘</m:t>
                        </m:r>
                      </m:sub>
                    </m:sSub>
                  </m:oMath>
                </a14:m>
                <a:r>
                  <a:rPr lang="en-US" sz="1800" dirty="0">
                    <a:latin typeface="Arial" charset="0"/>
                    <a:ea typeface="Arial" charset="0"/>
                    <a:cs typeface="Arial" charset="0"/>
                  </a:rPr>
                  <a:t>, j= 1, …, m.</a:t>
                </a:r>
              </a:p>
              <a:p>
                <a:pPr marL="257175" indent="-257175" algn="l">
                  <a:spcBef>
                    <a:spcPts val="30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𝑝</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Arial" charset="0"/>
                            <a:cs typeface="Arial" charset="0"/>
                          </a:rPr>
                          <m:t>𝑇</m:t>
                        </m:r>
                      </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𝐾</m:t>
                            </m:r>
                          </m:sub>
                        </m:sSub>
                      </m:e>
                    </m:d>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𝑝</m:t>
                                </m:r>
                                <m:d>
                                  <m:dPr>
                                    <m:endChr m:val="|"/>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𝐶</m:t>
                                        </m:r>
                                      </m:e>
                                      <m:sub>
                                        <m:r>
                                          <a:rPr lang="en-US" sz="1800" i="1">
                                            <a:latin typeface="Cambria Math" panose="02040503050406030204" pitchFamily="18" charset="0"/>
                                            <a:cs typeface="Arial" charset="0"/>
                                          </a:rPr>
                                          <m:t>𝑘</m:t>
                                        </m:r>
                                      </m:sub>
                                    </m:sSub>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𝜙</m:t>
                                    </m:r>
                                  </m:e>
                                  <m:sub>
                                    <m:r>
                                      <a:rPr lang="en-US" sz="1800" i="1">
                                        <a:latin typeface="Cambria Math" panose="02040503050406030204" pitchFamily="18" charset="0"/>
                                        <a:cs typeface="Arial" charset="0"/>
                                      </a:rPr>
                                      <m:t>𝑛</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𝑛</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𝑁</m:t>
                                </m:r>
                              </m:sup>
                              <m:e>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𝐾</m:t>
                                    </m:r>
                                  </m:sup>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𝑦</m:t>
                                            </m:r>
                                          </m:e>
                                          <m:sub>
                                            <m:r>
                                              <a:rPr lang="en-US" sz="1800" i="1">
                                                <a:latin typeface="Cambria Math" panose="02040503050406030204" pitchFamily="18" charset="0"/>
                                                <a:cs typeface="Arial" charset="0"/>
                                              </a:rPr>
                                              <m:t>𝑛𝑘</m:t>
                                            </m:r>
                                          </m:sub>
                                        </m:sSub>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𝑡</m:t>
                                            </m:r>
                                          </m:e>
                                          <m:sub>
                                            <m:r>
                                              <a:rPr lang="en-US" sz="1800" i="1">
                                                <a:latin typeface="Cambria Math" panose="02040503050406030204" pitchFamily="18" charset="0"/>
                                                <a:cs typeface="Arial" charset="0"/>
                                              </a:rPr>
                                              <m:t>𝑛𝑘</m:t>
                                            </m:r>
                                          </m:sub>
                                        </m:sSub>
                                      </m:sup>
                                    </m:sSup>
                                  </m:e>
                                </m:nary>
                              </m:e>
                            </m:nary>
                            <m:r>
                              <m:rPr>
                                <m:nor/>
                              </m:rPr>
                              <a:rPr lang="en-US" sz="1800">
                                <a:latin typeface="Arial" charset="0"/>
                                <a:cs typeface="Arial" charset="0"/>
                              </a:rPr>
                              <m:t> </m:t>
                            </m:r>
                          </m:e>
                        </m:nary>
                      </m:e>
                    </m:nary>
                  </m:oMath>
                </a14:m>
                <a:r>
                  <a:rPr lang="en-US" sz="18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1800" dirty="0">
                    <a:latin typeface="Arial" panose="020B0604020202020204" pitchFamily="34" charset="0"/>
                    <a:cs typeface="Arial" panose="020B0604020202020204" pitchFamily="34" charset="0"/>
                  </a:rPr>
                  <a:t>Log-likelihood expectation is </a:t>
                </a:r>
                <a14:m>
                  <m:oMath xmlns:m="http://schemas.openxmlformats.org/officeDocument/2006/math">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m:t>
                    </m:r>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𝑝</m:t>
                    </m:r>
                    <m:d>
                      <m:dPr>
                        <m:endChr m:val="|"/>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𝑇</m:t>
                        </m:r>
                      </m:e>
                    </m:d>
                    <m:r>
                      <a:rPr lang="en-US" sz="1800" i="1">
                        <a:latin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𝑘</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𝐾</m:t>
                            </m:r>
                          </m:sup>
                          <m:e>
                            <m:r>
                              <m:rPr>
                                <m:sty m:val="p"/>
                              </m:rPr>
                              <a:rPr lang="en-US" sz="1800">
                                <a:latin typeface="Cambria Math" panose="02040503050406030204" pitchFamily="18" charset="0"/>
                                <a:cs typeface="Arial" panose="020B0604020202020204" pitchFamily="34" charset="0"/>
                              </a:rPr>
                              <m:t>ln</m:t>
                            </m:r>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𝑛𝑘</m:t>
                                </m:r>
                              </m:sub>
                            </m:s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𝑛𝑘</m:t>
                                </m:r>
                              </m:sub>
                            </m:sSub>
                          </m:e>
                        </m:nary>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r>
                      <a:rPr lang="en-US" sz="1800" i="1">
                        <a:latin typeface="Cambria Math" panose="02040503050406030204" pitchFamily="18" charset="0"/>
                        <a:cs typeface="Arial" panose="020B0604020202020204" pitchFamily="34" charset="0"/>
                      </a:rPr>
                      <m:t>= </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𝑛</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𝑁</m:t>
                        </m:r>
                      </m:sup>
                      <m:e>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𝑦</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𝑡</m:t>
                            </m:r>
                          </m:e>
                          <m:sub>
                            <m:r>
                              <a:rPr lang="en-US" sz="1800" i="1">
                                <a:latin typeface="Cambria Math" panose="02040503050406030204" pitchFamily="18" charset="0"/>
                                <a:cs typeface="Arial" panose="020B0604020202020204" pitchFamily="34" charset="0"/>
                              </a:rPr>
                              <m:t>𝑛𝑗</m:t>
                            </m:r>
                          </m:sub>
                        </m:sSub>
                        <m:r>
                          <a:rPr lang="en-US" sz="1800" i="1">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𝜙</m:t>
                            </m:r>
                          </m:e>
                          <m:sub>
                            <m:r>
                              <a:rPr lang="en-US" sz="1800" i="1">
                                <a:latin typeface="Cambria Math" panose="02040503050406030204" pitchFamily="18" charset="0"/>
                                <a:cs typeface="Arial" panose="020B0604020202020204" pitchFamily="34" charset="0"/>
                              </a:rPr>
                              <m:t>𝑛</m:t>
                            </m:r>
                          </m:sub>
                        </m:sSub>
                      </m:e>
                    </m:nary>
                  </m:oMath>
                </a14:m>
                <a:endParaRPr lang="en-US" sz="18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1800" dirty="0">
                    <a:latin typeface="Arial" charset="0"/>
                    <a:cs typeface="Arial" charset="0"/>
                  </a:rPr>
                  <a:t>Find MLE by gradient descent: </a:t>
                </a:r>
                <a14:m>
                  <m:oMath xmlns:m="http://schemas.openxmlformats.org/officeDocument/2006/math">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r>
                              <a:rPr lang="en-US" sz="1800" i="1">
                                <a:latin typeface="Cambria Math" panose="02040503050406030204" pitchFamily="18" charset="0"/>
                                <a:cs typeface="Arial" charset="0"/>
                              </a:rPr>
                              <m:t>+1</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𝑟</m:t>
                            </m:r>
                          </m:sup>
                        </m:sSup>
                        <m:r>
                          <a:rPr lang="en-US" sz="1800" i="1">
                            <a:latin typeface="Cambria Math" panose="02040503050406030204" pitchFamily="18" charset="0"/>
                            <a:cs typeface="Arial" charset="0"/>
                          </a:rPr>
                          <m:t>)</m:t>
                        </m:r>
                      </m:e>
                      <m:sub>
                        <m:r>
                          <a:rPr lang="en-US" sz="1800" i="1">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𝜂</m:t>
                    </m:r>
                    <m:r>
                      <m:rPr>
                        <m:sty m:val="p"/>
                      </m:rP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𝐸</m:t>
                        </m:r>
                      </m:e>
                      <m:sub>
                        <m:r>
                          <a:rPr lang="en-US" sz="1800" i="1">
                            <a:latin typeface="Cambria Math" panose="02040503050406030204" pitchFamily="18" charset="0"/>
                            <a:ea typeface="Cambria Math" panose="02040503050406030204" pitchFamily="18" charset="0"/>
                            <a:cs typeface="Arial" charset="0"/>
                          </a:rPr>
                          <m:t>𝑘</m:t>
                        </m:r>
                      </m:sub>
                    </m:sSub>
                  </m:oMath>
                </a14:m>
                <a:r>
                  <a:rPr lang="en-US" sz="1800" dirty="0">
                    <a:latin typeface="Arial" charset="0"/>
                    <a:cs typeface="Arial"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𝜂</m:t>
                    </m:r>
                  </m:oMath>
                </a14:m>
                <a:r>
                  <a:rPr lang="en-US" sz="1800" dirty="0">
                    <a:latin typeface="Arial" charset="0"/>
                    <a:cs typeface="Arial" charset="0"/>
                  </a:rPr>
                  <a:t> is the learning rate,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𝐸</m:t>
                        </m:r>
                      </m:e>
                      <m:sub>
                        <m:r>
                          <a:rPr lang="en-US" sz="1800" i="1">
                            <a:latin typeface="Cambria Math" panose="02040503050406030204" pitchFamily="18" charset="0"/>
                            <a:cs typeface="Arial" charset="0"/>
                          </a:rPr>
                          <m:t>𝑘</m:t>
                        </m:r>
                      </m:sub>
                    </m:sSub>
                  </m:oMath>
                </a14:m>
                <a:r>
                  <a:rPr lang="en-US" sz="1800" dirty="0">
                    <a:latin typeface="Arial" charset="0"/>
                    <a:cs typeface="Arial" charset="0"/>
                  </a:rPr>
                  <a:t> is kth row of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m:rPr>
                            <m:sty m:val="p"/>
                          </m:rP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𝑗</m:t>
                            </m:r>
                          </m:sub>
                        </m:sSub>
                      </m:sub>
                    </m:sSub>
                    <m:r>
                      <a:rPr lang="en-US" sz="1800" i="1">
                        <a:latin typeface="Cambria Math" panose="02040503050406030204" pitchFamily="18" charset="0"/>
                        <a:cs typeface="Arial" panose="020B0604020202020204" pitchFamily="34" charset="0"/>
                      </a:rPr>
                      <m:t>𝐸</m:t>
                    </m:r>
                    <m:d>
                      <m:dPr>
                        <m:ctrlPr>
                          <a:rPr lang="en-US" sz="1800" i="1">
                            <a:latin typeface="Cambria Math" panose="02040503050406030204" pitchFamily="18" charset="0"/>
                            <a:cs typeface="Arial" panose="020B0604020202020204" pitchFamily="34" charset="0"/>
                          </a:rPr>
                        </m:ctrlPr>
                      </m:dPr>
                      <m:e>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1</m:t>
                            </m:r>
                          </m:sub>
                        </m:sSub>
                        <m:r>
                          <a:rPr lang="en-US" sz="1800" i="1">
                            <a:latin typeface="Cambria Math" panose="02040503050406030204" pitchFamily="18" charset="0"/>
                            <a:cs typeface="Arial" panose="020B0604020202020204" pitchFamily="34" charset="0"/>
                          </a:rPr>
                          <m:t>, …, </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𝑤</m:t>
                            </m:r>
                          </m:e>
                          <m:sub>
                            <m:r>
                              <a:rPr lang="en-US" sz="1800" i="1">
                                <a:latin typeface="Cambria Math" panose="02040503050406030204" pitchFamily="18" charset="0"/>
                                <a:cs typeface="Arial" panose="020B0604020202020204" pitchFamily="34" charset="0"/>
                              </a:rPr>
                              <m:t>𝐾</m:t>
                            </m:r>
                          </m:sub>
                        </m:sSub>
                      </m:e>
                    </m:d>
                  </m:oMath>
                </a14:m>
                <a:r>
                  <a:rPr lang="en-US" sz="1800" dirty="0">
                    <a:latin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769" y="1559083"/>
                <a:ext cx="8646834" cy="3893069"/>
              </a:xfrm>
              <a:blipFill>
                <a:blip r:embed="rId3"/>
                <a:stretch>
                  <a:fillRect l="-293" t="-1623" b="-188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912010" y="6046545"/>
            <a:ext cx="1600200" cy="273844"/>
          </a:xfrm>
        </p:spPr>
        <p:txBody>
          <a:bodyPr/>
          <a:lstStyle/>
          <a:p>
            <a:fld id="{FA32F8ED-EEB4-4D51-9E8E-3B145D9B9811}" type="slidenum">
              <a:rPr lang="en-US" smtClean="0"/>
              <a:pPr/>
              <a:t>47</a:t>
            </a:fld>
            <a:endParaRPr lang="en-US" dirty="0"/>
          </a:p>
        </p:txBody>
      </p:sp>
    </p:spTree>
    <p:extLst>
      <p:ext uri="{BB962C8B-B14F-4D97-AF65-F5344CB8AC3E}">
        <p14:creationId xmlns:p14="http://schemas.microsoft.com/office/powerpoint/2010/main" val="294457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673" y="24308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General logistic regression example</a:t>
            </a:r>
          </a:p>
        </p:txBody>
      </p:sp>
      <p:sp>
        <p:nvSpPr>
          <p:cNvPr id="3" name="Content Placeholder 2"/>
          <p:cNvSpPr>
            <a:spLocks noGrp="1"/>
          </p:cNvSpPr>
          <p:nvPr>
            <p:ph idx="1"/>
          </p:nvPr>
        </p:nvSpPr>
        <p:spPr>
          <a:xfrm>
            <a:off x="413709" y="2185423"/>
            <a:ext cx="8564187" cy="353477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Same data as binary logistic example but now we want to predict final grade.</a:t>
            </a:r>
            <a:endParaRPr lang="en-US" sz="2000" dirty="0">
              <a:latin typeface="Calibri" panose="020F0502020204030204" pitchFamily="34" charset="0"/>
              <a:cs typeface="Calibri" panose="020F0502020204030204" pitchFamily="34" charset="0"/>
            </a:endParaRPr>
          </a:p>
          <a:p>
            <a:pPr marL="257175" indent="-257175" algn="l">
              <a:buFont typeface="Arial" panose="020B0604020202020204" pitchFamily="34" charset="0"/>
              <a:buChar char="•"/>
            </a:pPr>
            <a:r>
              <a:rPr lang="da" sz="2000" dirty="0">
                <a:latin typeface="Calibri" panose="020F0502020204030204" pitchFamily="34" charset="0"/>
                <a:cs typeface="Calibri" panose="020F0502020204030204" pitchFamily="34" charset="0"/>
              </a:rPr>
              <a:t>Features normalized and constant weight set to 1.  After run:</a:t>
            </a:r>
          </a:p>
          <a:p>
            <a:pPr marL="257175" indent="-257175" algn="l">
              <a:buFont typeface="Arial" panose="020B0604020202020204" pitchFamily="34" charset="0"/>
              <a:buChar char="•"/>
            </a:pPr>
            <a:endParaRPr lang="da" sz="2000" dirty="0">
              <a:latin typeface="Calibri" panose="020F0502020204030204" pitchFamily="34" charset="0"/>
              <a:cs typeface="Calibri" panose="020F0502020204030204" pitchFamily="34" charset="0"/>
            </a:endParaRPr>
          </a:p>
          <a:p>
            <a:pPr lvl="1" algn="l"/>
            <a:r>
              <a:rPr lang="en-US" sz="2000" dirty="0">
                <a:latin typeface="Calibri" panose="020F0502020204030204" pitchFamily="34" charset="0"/>
                <a:cs typeface="Calibri" panose="020F0502020204030204" pitchFamily="34" charset="0"/>
              </a:rPr>
              <a:t>features test 1: 1.0000 0.7778 0.8250 0.9000 </a:t>
            </a:r>
          </a:p>
          <a:p>
            <a:pPr lvl="1" algn="l"/>
            <a:r>
              <a:rPr lang="en-US" sz="2000" dirty="0">
                <a:latin typeface="Calibri" panose="020F0502020204030204" pitchFamily="34" charset="0"/>
                <a:cs typeface="Calibri" panose="020F0502020204030204" pitchFamily="34" charset="0"/>
              </a:rPr>
              <a:t>prediction:  0.0000(F), 0.0000(D), 0.0001(C-), 0.0004(C), 0.0069(C+), </a:t>
            </a:r>
          </a:p>
          <a:p>
            <a:pPr lvl="1" algn="l"/>
            <a:r>
              <a:rPr lang="en-US" sz="2000" dirty="0">
                <a:latin typeface="Calibri" panose="020F0502020204030204" pitchFamily="34" charset="0"/>
                <a:cs typeface="Calibri" panose="020F0502020204030204" pitchFamily="34" charset="0"/>
              </a:rPr>
              <a:t>                  0.1152(B-), 0.2146(B), 0.2492(B+), 0.2271(A-), 0.1866(A)</a:t>
            </a:r>
          </a:p>
          <a:p>
            <a:pPr lvl="1" algn="l"/>
            <a:r>
              <a:rPr lang="en-US" sz="2000" dirty="0">
                <a:latin typeface="Calibri" panose="020F0502020204030204" pitchFamily="34" charset="0"/>
                <a:cs typeface="Calibri" panose="020F0502020204030204" pitchFamily="34" charset="0"/>
              </a:rPr>
              <a:t>features test 2:   1.0000   0.2222   0.3250   0.5667,</a:t>
            </a:r>
          </a:p>
          <a:p>
            <a:pPr lvl="1" algn="l"/>
            <a:r>
              <a:rPr lang="en-US" sz="2000" dirty="0">
                <a:latin typeface="Calibri" panose="020F0502020204030204" pitchFamily="34" charset="0"/>
                <a:cs typeface="Calibri" panose="020F0502020204030204" pitchFamily="34" charset="0"/>
              </a:rPr>
              <a:t> prediction:  0.0821(F), 0.1745(D), 0.1730(C-), 0.1746(C), 0.0957(C+), </a:t>
            </a:r>
          </a:p>
          <a:p>
            <a:pPr lvl="1" algn="l"/>
            <a:r>
              <a:rPr lang="en-US" sz="2000" dirty="0">
                <a:latin typeface="Calibri" panose="020F0502020204030204" pitchFamily="34" charset="0"/>
                <a:cs typeface="Calibri" panose="020F0502020204030204" pitchFamily="34" charset="0"/>
              </a:rPr>
              <a:t>                    0.1289(B-), 0.0133(B), 0.1578(B+), 0.0000(A-), 0.0000(A)</a:t>
            </a:r>
          </a:p>
          <a:p>
            <a:pPr marL="257175" indent="-257175" algn="l">
              <a:buFont typeface="Arial" panose="020B0604020202020204" pitchFamily="34" charset="0"/>
              <a:buChar char="•"/>
            </a:pPr>
            <a:endParaRPr lang="da" sz="135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endParaRPr lang="da"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072784" y="6076690"/>
            <a:ext cx="1600200" cy="273844"/>
          </a:xfrm>
        </p:spPr>
        <p:txBody>
          <a:bodyPr/>
          <a:lstStyle/>
          <a:p>
            <a:fld id="{FA32F8ED-EEB4-4D51-9E8E-3B145D9B9811}" type="slidenum">
              <a:rPr lang="en-US" smtClean="0"/>
              <a:pPr/>
              <a:t>48</a:t>
            </a:fld>
            <a:endParaRPr lang="en-US" dirty="0"/>
          </a:p>
        </p:txBody>
      </p:sp>
    </p:spTree>
    <p:extLst>
      <p:ext uri="{BB962C8B-B14F-4D97-AF65-F5344CB8AC3E}">
        <p14:creationId xmlns:p14="http://schemas.microsoft.com/office/powerpoint/2010/main" val="2180806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15" y="308370"/>
            <a:ext cx="8396257" cy="651272"/>
          </a:xfrm>
        </p:spPr>
        <p:txBody>
          <a:bodyPr anchor="ctr">
            <a:normAutofit fontScale="90000"/>
          </a:bodyPr>
          <a:lstStyle/>
          <a:p>
            <a:pPr algn="ctr"/>
            <a:r>
              <a:rPr lang="en-US" sz="4000" dirty="0">
                <a:latin typeface="Arial" panose="020B0604020202020204" pitchFamily="34" charset="0"/>
                <a:cs typeface="Arial" panose="020B0604020202020204" pitchFamily="34" charset="0"/>
              </a:rPr>
              <a:t>Linear Discrimination Analysis (LDA)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8566" y="1602902"/>
                <a:ext cx="8511953" cy="3186092"/>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Classify into one of k classes.</a:t>
                </a:r>
              </a:p>
              <a:p>
                <a:pPr marL="257175" indent="-257175" algn="l">
                  <a:spcBef>
                    <a:spcPts val="3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LDA uses Bayes theorem to estimate: </a:t>
                </a:r>
                <a14:m>
                  <m:oMath xmlns:m="http://schemas.openxmlformats.org/officeDocument/2006/math">
                    <m:r>
                      <a:rPr lang="en-US" sz="2000" i="1">
                        <a:latin typeface="Cambria Math" panose="02040503050406030204" pitchFamily="18" charset="0"/>
                        <a:ea typeface="Arial" charset="0"/>
                        <a:cs typeface="Arial" panose="020B0604020202020204" pitchFamily="34" charset="0"/>
                      </a:rPr>
                      <m:t>𝑃</m:t>
                    </m:r>
                    <m:d>
                      <m:dPr>
                        <m:ctrlPr>
                          <a:rPr lang="en-US" sz="2000" i="1">
                            <a:latin typeface="Cambria Math" panose="02040503050406030204" pitchFamily="18" charset="0"/>
                            <a:ea typeface="Arial" charset="0"/>
                            <a:cs typeface="Arial" panose="020B0604020202020204" pitchFamily="34" charset="0"/>
                          </a:rPr>
                        </m:ctrlPr>
                      </m:dPr>
                      <m:e>
                        <m:r>
                          <a:rPr lang="en-US" sz="2000" i="1">
                            <a:latin typeface="Cambria Math" panose="02040503050406030204" pitchFamily="18" charset="0"/>
                            <a:ea typeface="Arial" charset="0"/>
                            <a:cs typeface="Arial" panose="020B0604020202020204" pitchFamily="34" charset="0"/>
                          </a:rPr>
                          <m:t>𝑌</m:t>
                        </m:r>
                        <m:r>
                          <a:rPr lang="en-US" sz="2000" i="1">
                            <a:latin typeface="Cambria Math" panose="02040503050406030204" pitchFamily="18" charset="0"/>
                            <a:ea typeface="Arial" charset="0"/>
                            <a:cs typeface="Arial" panose="020B0604020202020204" pitchFamily="34" charset="0"/>
                          </a:rPr>
                          <m:t>=1</m:t>
                        </m:r>
                      </m:e>
                      <m:e>
                        <m:r>
                          <a:rPr lang="en-US" sz="2000" i="1">
                            <a:latin typeface="Cambria Math" panose="02040503050406030204" pitchFamily="18" charset="0"/>
                            <a:ea typeface="Arial" charset="0"/>
                            <a:cs typeface="Arial" panose="020B0604020202020204" pitchFamily="34" charset="0"/>
                          </a:rPr>
                          <m:t>𝑥</m:t>
                        </m:r>
                        <m:r>
                          <a:rPr lang="en-US" sz="2000" i="1">
                            <a:latin typeface="Cambria Math" panose="02040503050406030204" pitchFamily="18" charset="0"/>
                            <a:ea typeface="Arial" charset="0"/>
                            <a:cs typeface="Arial" panose="020B0604020202020204" pitchFamily="34" charset="0"/>
                          </a:rPr>
                          <m:t>=</m:t>
                        </m:r>
                        <m:r>
                          <a:rPr lang="en-US" sz="2000" i="1">
                            <a:latin typeface="Cambria Math" panose="02040503050406030204" pitchFamily="18" charset="0"/>
                            <a:ea typeface="Arial" charset="0"/>
                            <a:cs typeface="Arial" panose="020B0604020202020204" pitchFamily="34" charset="0"/>
                          </a:rPr>
                          <m:t>𝑘</m:t>
                        </m:r>
                      </m:e>
                    </m:d>
                    <m:r>
                      <a:rPr lang="en-US" sz="2000" i="1">
                        <a:latin typeface="Cambria Math" panose="02040503050406030204" pitchFamily="18" charset="0"/>
                        <a:ea typeface="Arial"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e>
                          <m:e>
                            <m:r>
                              <a:rPr lang="en-US" sz="2000" i="1">
                                <a:latin typeface="Cambria Math" panose="02040503050406030204" pitchFamily="18" charset="0"/>
                                <a:cs typeface="Arial" panose="020B0604020202020204" pitchFamily="34" charset="0"/>
                              </a:rPr>
                              <m:t>𝑌</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e>
                        </m:d>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𝑃</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𝑋</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ea typeface="Arial" charset="0"/>
                  <a:cs typeface="Arial" panose="020B0604020202020204" pitchFamily="34" charset="0"/>
                </a:endParaRPr>
              </a:p>
              <a:p>
                <a:pPr marL="257175" indent="-257175" algn="l">
                  <a:spcBef>
                    <a:spcPts val="300"/>
                  </a:spcBef>
                  <a:buFont typeface="Arial" panose="020B0604020202020204" pitchFamily="34" charset="0"/>
                  <a:buChar char="•"/>
                </a:pPr>
                <a14:m>
                  <m:oMath xmlns:m="http://schemas.openxmlformats.org/officeDocument/2006/math">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panose="02040503050406030204" pitchFamily="18" charset="0"/>
                            <a:ea typeface="Arial" charset="0"/>
                            <a:cs typeface="Arial" charset="0"/>
                          </a:rPr>
                          <m:t>Pr</m:t>
                        </m:r>
                      </m:fName>
                      <m:e>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𝑌</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𝑘</m:t>
                            </m:r>
                          </m:e>
                          <m:e>
                            <m:r>
                              <a:rPr lang="en-US" sz="2000" i="1">
                                <a:latin typeface="Cambria Math" panose="02040503050406030204" pitchFamily="18" charset="0"/>
                                <a:ea typeface="Arial" charset="0"/>
                                <a:cs typeface="Arial" charset="0"/>
                              </a:rPr>
                              <m:t>𝑋</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𝑥</m:t>
                            </m:r>
                          </m:e>
                        </m:d>
                      </m:e>
                    </m:func>
                    <m:r>
                      <a:rPr lang="en-US" sz="2000" i="1">
                        <a:latin typeface="Cambria Math" panose="02040503050406030204" pitchFamily="18" charset="0"/>
                        <a:ea typeface="Arial"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𝑙</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𝑓</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ea typeface="Cambria Math" panose="02040503050406030204" pitchFamily="18" charset="0"/>
                                <a:cs typeface="Arial" charset="0"/>
                              </a:rPr>
                              <m:t>𝑘</m:t>
                            </m:r>
                          </m:sub>
                        </m:sSub>
                      </m:den>
                    </m:f>
                    <m:r>
                      <a:rPr lang="en-US" sz="2000" i="1">
                        <a:latin typeface="Cambria Math" panose="02040503050406030204" pitchFamily="18" charset="0"/>
                        <a:cs typeface="Arial" charset="0"/>
                      </a:rPr>
                      <m:t> </m:t>
                    </m:r>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den>
                    </m:f>
                    <m:r>
                      <a:rPr lang="en-US" sz="2000" i="1">
                        <a:latin typeface="Cambria Math" panose="02040503050406030204" pitchFamily="18" charset="0"/>
                        <a:cs typeface="Arial" charset="0"/>
                      </a:rPr>
                      <m:t> </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𝑝</m:t>
                        </m:r>
                      </m:e>
                      <m:sub>
                        <m:r>
                          <a:rPr lang="en-US" sz="2000" i="1">
                            <a:latin typeface="Cambria Math" panose="02040503050406030204" pitchFamily="18" charset="0"/>
                            <a:cs typeface="Arial" charset="0"/>
                          </a:rPr>
                          <m:t>𝑘</m:t>
                        </m:r>
                      </m:sub>
                    </m:sSub>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num>
                      <m:den>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𝑙</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𝑙</m:t>
                                </m:r>
                              </m:sub>
                            </m:sSub>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𝜋</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𝜎</m:t>
                                </m:r>
                              </m:den>
                            </m:f>
                            <m:r>
                              <m:rPr>
                                <m:sty m:val="p"/>
                              </m:rPr>
                              <a:rPr lang="en-US" sz="2000">
                                <a:latin typeface="Cambria Math" panose="02040503050406030204" pitchFamily="18" charset="0"/>
                                <a:cs typeface="Arial" charset="0"/>
                              </a:rPr>
                              <m:t>exp</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𝜎</m:t>
                                </m:r>
                              </m:den>
                            </m:f>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 </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e>
                        </m:nary>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Estimate mean as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𝑖</m:t>
                            </m:r>
                          </m:sub>
                        </m:sSub>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e>
                    </m:nary>
                  </m:oMath>
                </a14:m>
                <a:r>
                  <a:rPr lang="en-US" sz="2000" dirty="0">
                    <a:latin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𝑛</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𝐾</m:t>
                        </m:r>
                      </m:den>
                    </m:f>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𝐾</m:t>
                        </m:r>
                      </m:sup>
                      <m:e>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m:rPr>
                                    <m:brk m:alnAt="23"/>
                                  </m:rPr>
                                  <a:rPr lang="en-US" sz="2000" i="1">
                                    <a:latin typeface="Cambria Math" panose="02040503050406030204" pitchFamily="18" charset="0"/>
                                    <a:cs typeface="Arial" charset="0"/>
                                  </a:rPr>
                                  <m:t>𝑖</m:t>
                                </m:r>
                              </m:e>
                            </m:d>
                            <m:r>
                              <m:rPr>
                                <m:brk m:alnAt="23"/>
                              </m:rP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sub>
                          <m:sup/>
                          <m:e>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e>
                        </m:nary>
                      </m:e>
                    </m:nary>
                  </m:oMath>
                </a14:m>
                <a:r>
                  <a:rPr lang="en-US" sz="2000" dirty="0">
                    <a:latin typeface="Arial" charset="0"/>
                    <a:cs typeface="Arial" charset="0"/>
                  </a:rPr>
                  <a:t>, </a:t>
                </a:r>
                <a14:m>
                  <m:oMath xmlns:m="http://schemas.openxmlformats.org/officeDocument/2006/math">
                    <m:sSubSup>
                      <m:sSubSupPr>
                        <m:ctrlPr>
                          <a:rPr lang="en-US" sz="2000" i="1">
                            <a:latin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𝑘</m:t>
                            </m:r>
                          </m:sub>
                        </m:sSub>
                      </m:num>
                      <m:den>
                        <m:r>
                          <a:rPr lang="en-US" sz="2000" i="1">
                            <a:latin typeface="Cambria Math" panose="02040503050406030204" pitchFamily="18" charset="0"/>
                            <a:cs typeface="Arial" charset="0"/>
                          </a:rPr>
                          <m:t>𝑛</m:t>
                        </m:r>
                      </m:den>
                    </m:f>
                  </m:oMath>
                </a14:m>
                <a:endParaRPr lang="en-US" sz="2000" dirty="0">
                  <a:latin typeface="Arial" charset="0"/>
                  <a:cs typeface="Arial" charset="0"/>
                </a:endParaRPr>
              </a:p>
              <a:p>
                <a:pPr marL="257175" indent="-257175" algn="l">
                  <a:spcBef>
                    <a:spcPts val="300"/>
                  </a:spcBef>
                  <a:buFont typeface="Arial" panose="020B0604020202020204" pitchFamily="34" charset="0"/>
                  <a:buChar char="•"/>
                </a:pPr>
                <a:r>
                  <a:rPr lang="en-US" sz="2000" dirty="0">
                    <a:latin typeface="Arial" charset="0"/>
                    <a:cs typeface="Arial" charset="0"/>
                  </a:rPr>
                  <a:t>Given x, predict k that maximizes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rial" charset="0"/>
                          </a:rPr>
                        </m:ctrlPr>
                      </m:sSubSupPr>
                      <m:e>
                        <m:r>
                          <a:rPr lang="en-US" sz="2000" i="1">
                            <a:latin typeface="Cambria Math" panose="02040503050406030204" pitchFamily="18" charset="0"/>
                            <a:ea typeface="Cambria Math" panose="02040503050406030204" pitchFamily="18" charset="0"/>
                            <a:cs typeface="Arial" charset="0"/>
                          </a:rPr>
                          <m:t>𝛿</m:t>
                        </m:r>
                      </m:e>
                      <m:sub>
                        <m:r>
                          <a:rPr lang="en-US" sz="2000" i="1">
                            <a:latin typeface="Cambria Math" panose="02040503050406030204" pitchFamily="18" charset="0"/>
                            <a:cs typeface="Arial" charset="0"/>
                          </a:rPr>
                          <m:t>𝑘</m:t>
                        </m:r>
                      </m:sub>
                      <m:sup>
                        <m:r>
                          <a:rPr lang="en-US" sz="2000" i="1">
                            <a:latin typeface="Cambria Math" panose="02040503050406030204" pitchFamily="18" charset="0"/>
                            <a:cs typeface="Arial" charset="0"/>
                          </a:rPr>
                          <m:t>′</m:t>
                        </m:r>
                      </m:sup>
                    </m:sSubSup>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num>
                      <m:den>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num>
                      <m:den>
                        <m:r>
                          <a:rPr lang="en-US" sz="2000" i="1">
                            <a:latin typeface="Cambria Math" panose="02040503050406030204" pitchFamily="18" charset="0"/>
                            <a:cs typeface="Arial" charset="0"/>
                          </a:rPr>
                          <m:t>2</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𝜎</m:t>
                                </m:r>
                              </m:e>
                              <m:sub>
                                <m:r>
                                  <a:rPr lang="en-US" sz="2000" i="1">
                                    <a:latin typeface="Cambria Math" panose="02040503050406030204" pitchFamily="18" charset="0"/>
                                    <a:cs typeface="Arial" charset="0"/>
                                  </a:rPr>
                                  <m:t>𝑘</m:t>
                                </m:r>
                              </m:sub>
                            </m:sSub>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m:t>
                        </m:r>
                      </m:den>
                    </m:f>
                    <m:r>
                      <a:rPr lang="en-US" sz="2000" i="1">
                        <a:latin typeface="Cambria Math" panose="02040503050406030204" pitchFamily="18" charset="0"/>
                        <a:cs typeface="Arial" charset="0"/>
                      </a:rPr>
                      <m:t>+</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𝜋</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oMath>
                </a14:m>
                <a:endParaRPr lang="en-US" sz="20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8566" y="1602902"/>
                <a:ext cx="8511953" cy="3186092"/>
              </a:xfrm>
              <a:blipFill>
                <a:blip r:embed="rId3"/>
                <a:stretch>
                  <a:fillRect l="-595" t="-1984" b="-37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23509" y="6275786"/>
            <a:ext cx="1600200" cy="273844"/>
          </a:xfrm>
        </p:spPr>
        <p:txBody>
          <a:bodyPr/>
          <a:lstStyle/>
          <a:p>
            <a:fld id="{FA32F8ED-EEB4-4D51-9E8E-3B145D9B9811}" type="slidenum">
              <a:rPr lang="en-US" smtClean="0"/>
              <a:pPr/>
              <a:t>49</a:t>
            </a:fld>
            <a:endParaRPr lang="en-US" dirty="0"/>
          </a:p>
        </p:txBody>
      </p:sp>
    </p:spTree>
    <p:extLst>
      <p:ext uri="{BB962C8B-B14F-4D97-AF65-F5344CB8AC3E}">
        <p14:creationId xmlns:p14="http://schemas.microsoft.com/office/powerpoint/2010/main" val="219254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79" y="308370"/>
            <a:ext cx="8498920" cy="651272"/>
          </a:xfrm>
        </p:spPr>
        <p:txBody>
          <a:bodyPr anchor="ctr">
            <a:noAutofit/>
          </a:bodyPr>
          <a:lstStyle/>
          <a:p>
            <a:pPr algn="ctr"/>
            <a:r>
              <a:rPr lang="en-US" sz="4000" dirty="0">
                <a:latin typeface="Arial" charset="0"/>
                <a:ea typeface="Arial" charset="0"/>
                <a:cs typeface="Arial" charset="0"/>
              </a:rPr>
              <a:t>Conditional probability and 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473993"/>
                <a:ext cx="8686800" cy="3910013"/>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If we perform an experiment under known restrictions, we use conditional probabilities.  P(A|B) is a probability distribution for A given B occurs.  For example, suppose we perform an experiment, and we select outcomes in a known subset T⊆S, we can ask about P(X=a|X∈T).</a:t>
                </a:r>
              </a:p>
              <a:p>
                <a:pPr marL="257175" indent="-257175" algn="l">
                  <a:lnSpc>
                    <a:spcPct val="100000"/>
                  </a:lnSpc>
                  <a:spcBef>
                    <a:spcPts val="0"/>
                  </a:spcBef>
                  <a:buFont typeface="Arial" panose="020B0604020202020204" pitchFamily="34" charset="0"/>
                  <a:buChar char="•"/>
                </a:pPr>
                <a:endParaRPr lang="en-US" sz="1800" dirty="0">
                  <a:latin typeface="Calibri" panose="020F0502020204030204" pitchFamily="34" charset="0"/>
                  <a:ea typeface="Arial" charset="0"/>
                  <a:cs typeface="Calibri" panose="020F0502020204030204" pitchFamily="34" charset="0"/>
                  <a:sym typeface="Wingdings" pitchFamily="2" charset="2"/>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Theorem: If 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and 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are the results of </a:t>
                </a:r>
                <a:r>
                  <a:rPr lang="en-US" sz="1800" i="1" dirty="0">
                    <a:latin typeface="Calibri" panose="020F0502020204030204" pitchFamily="34" charset="0"/>
                    <a:ea typeface="Arial" charset="0"/>
                    <a:cs typeface="Calibri" panose="020F0502020204030204" pitchFamily="34" charset="0"/>
                    <a:sym typeface="Wingdings" pitchFamily="2" charset="2"/>
                  </a:rPr>
                  <a:t>independent</a:t>
                </a:r>
                <a:r>
                  <a:rPr lang="en-US" sz="1800" dirty="0">
                    <a:latin typeface="Calibri" panose="020F0502020204030204" pitchFamily="34" charset="0"/>
                    <a:ea typeface="Arial" charset="0"/>
                    <a:cs typeface="Calibri" panose="020F0502020204030204" pitchFamily="34" charset="0"/>
                    <a:sym typeface="Wingdings" pitchFamily="2" charset="2"/>
                  </a:rPr>
                  <a:t> experiments, P(A</a:t>
                </a:r>
                <a:r>
                  <a:rPr lang="en-US" sz="1800" baseline="-25000" dirty="0">
                    <a:latin typeface="Calibri" panose="020F0502020204030204" pitchFamily="34" charset="0"/>
                    <a:ea typeface="Arial" charset="0"/>
                    <a:cs typeface="Calibri" panose="020F0502020204030204" pitchFamily="34" charset="0"/>
                    <a:sym typeface="Wingdings" pitchFamily="2" charset="2"/>
                  </a:rPr>
                  <a:t>1, </a:t>
                </a:r>
                <a:r>
                  <a:rPr lang="en-US" sz="1800" dirty="0">
                    <a:latin typeface="Calibri" panose="020F0502020204030204" pitchFamily="34" charset="0"/>
                    <a:ea typeface="Arial" charset="0"/>
                    <a:cs typeface="Calibri" panose="020F0502020204030204" pitchFamily="34" charset="0"/>
                    <a:sym typeface="Wingdings" pitchFamily="2" charset="2"/>
                  </a:rPr>
                  <a:t>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1</a:t>
                </a:r>
                <a:r>
                  <a:rPr lang="en-US" sz="1800" dirty="0">
                    <a:latin typeface="Calibri" panose="020F0502020204030204" pitchFamily="34" charset="0"/>
                    <a:ea typeface="Arial" charset="0"/>
                    <a:cs typeface="Calibri" panose="020F0502020204030204" pitchFamily="34" charset="0"/>
                    <a:sym typeface="Wingdings" pitchFamily="2" charset="2"/>
                  </a:rPr>
                  <a:t>) P(A</a:t>
                </a:r>
                <a:r>
                  <a:rPr lang="en-US" sz="1800" baseline="-25000" dirty="0">
                    <a:latin typeface="Calibri" panose="020F0502020204030204" pitchFamily="34" charset="0"/>
                    <a:ea typeface="Arial" charset="0"/>
                    <a:cs typeface="Calibri" panose="020F0502020204030204" pitchFamily="34" charset="0"/>
                    <a:sym typeface="Wingdings" pitchFamily="2" charset="2"/>
                  </a:rPr>
                  <a:t>2</a:t>
                </a:r>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Bayes rule (or the probability of causes):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 = (P(B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P(A|B</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𝑃</m:t>
                        </m:r>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𝐵</m:t>
                            </m:r>
                            <m:r>
                              <a:rPr lang="en-US" sz="1800" i="1" baseline="-25000">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𝑃</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𝐴</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𝐵</m:t>
                        </m:r>
                        <m:r>
                          <m:rPr>
                            <m:sty m:val="p"/>
                          </m:rPr>
                          <a:rPr lang="en-US" sz="1800" i="1" baseline="-25000">
                            <a:latin typeface="Cambria Math" panose="02040503050406030204" pitchFamily="18" charset="0"/>
                            <a:cs typeface="Arial" charset="0"/>
                            <a:sym typeface="Wingdings" pitchFamily="2" charset="2"/>
                          </a:rPr>
                          <m:t>k</m:t>
                        </m:r>
                        <m:r>
                          <a:rPr lang="en-US" sz="1800" i="1">
                            <a:latin typeface="Cambria Math" panose="02040503050406030204" pitchFamily="18" charset="0"/>
                            <a:cs typeface="Arial" charset="0"/>
                            <a:sym typeface="Wingdings" pitchFamily="2" charset="2"/>
                          </a:rPr>
                          <m:t>)</m:t>
                        </m:r>
                      </m:e>
                    </m:nary>
                  </m:oMath>
                </a14:m>
                <a:r>
                  <a:rPr lang="en-US" sz="1800" dirty="0">
                    <a:latin typeface="Calibri" panose="020F0502020204030204" pitchFamily="34" charset="0"/>
                    <a:ea typeface="Arial" charset="0"/>
                    <a:cs typeface="Calibri" panose="020F0502020204030204" pitchFamily="34" charset="0"/>
                    <a:sym typeface="Wingdings" pitchFamily="2" charset="2"/>
                  </a:rPr>
                  <a: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Now we switch notation just a bit.  Suppose S is a sample space and A, B ⊆ S then P(A∪B) = P(A) + P(B)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To prove this, write A∪B = A∖(A∩B) ∪ B∖(A∩B) ∪ (A∩B), these are disjoint so  P(A∪B) =  P(A∖(A∩B)) ∪ P(B∖(A∩B)) ∪ P(A∩B) and note that P(A) = P(A∖(A∩B)) + P(A∩B).</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sym typeface="Wingdings" pitchFamily="2" charset="2"/>
                  </a:rPr>
                  <a:t>From this we can already compute some interesting joint distributions.  Suppose we make a series of n independent coin flips where P(heads) = p and P(tails) = q.  The let S* be the sample space of the outcomes of the flips. P(X={T⊆S*: T has exactly k heads})= </a:t>
                </a:r>
                <a14:m>
                  <m:oMath xmlns:m="http://schemas.openxmlformats.org/officeDocument/2006/math">
                    <m:nary>
                      <m:naryPr>
                        <m:chr m:val="∑"/>
                        <m:ctrlPr>
                          <a:rPr lang="en-US" sz="1800" i="1">
                            <a:latin typeface="Cambria Math" panose="02040503050406030204" pitchFamily="18" charset="0"/>
                            <a:cs typeface="Arial" charset="0"/>
                            <a:sym typeface="Wingdings" pitchFamily="2" charset="2"/>
                          </a:rPr>
                        </m:ctrlPr>
                      </m:naryPr>
                      <m:sub>
                        <m:r>
                          <m:rPr>
                            <m:brk m:alnAt="23"/>
                          </m:rP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=1</m:t>
                        </m:r>
                      </m:sub>
                      <m:sup>
                        <m:r>
                          <a:rPr lang="en-US" sz="1800" i="1">
                            <a:latin typeface="Cambria Math" panose="02040503050406030204" pitchFamily="18" charset="0"/>
                            <a:cs typeface="Arial" charset="0"/>
                            <a:sym typeface="Wingdings" pitchFamily="2" charset="2"/>
                          </a:rPr>
                          <m:t>𝑛</m:t>
                        </m:r>
                      </m:sup>
                      <m:e>
                        <m:r>
                          <a:rPr lang="en-US" sz="1800" i="1" baseline="-25000">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𝐶</m:t>
                        </m:r>
                        <m:r>
                          <a:rPr lang="en-US" sz="1800" i="1" baseline="-25000">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 </m:t>
                        </m:r>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𝑝</m:t>
                            </m:r>
                          </m:e>
                          <m:sup>
                            <m:r>
                              <a:rPr lang="en-US" sz="1800" i="1">
                                <a:latin typeface="Cambria Math" panose="02040503050406030204" pitchFamily="18" charset="0"/>
                                <a:cs typeface="Arial" charset="0"/>
                                <a:sym typeface="Wingdings" pitchFamily="2" charset="2"/>
                              </a:rPr>
                              <m:t>𝑘</m:t>
                            </m:r>
                          </m:sup>
                        </m:sSup>
                        <m:sSup>
                          <m:sSupPr>
                            <m:ctrlPr>
                              <a:rPr lang="en-US" sz="1800" i="1">
                                <a:latin typeface="Cambria Math" panose="02040503050406030204" pitchFamily="18" charset="0"/>
                                <a:cs typeface="Arial" charset="0"/>
                                <a:sym typeface="Wingdings" pitchFamily="2" charset="2"/>
                              </a:rPr>
                            </m:ctrlPr>
                          </m:sSupPr>
                          <m:e>
                            <m:r>
                              <a:rPr lang="en-US" sz="1800" i="1">
                                <a:latin typeface="Cambria Math" panose="02040503050406030204" pitchFamily="18" charset="0"/>
                                <a:cs typeface="Arial" charset="0"/>
                                <a:sym typeface="Wingdings" pitchFamily="2" charset="2"/>
                              </a:rPr>
                              <m:t>𝑞</m:t>
                            </m:r>
                          </m:e>
                          <m:sup>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sup>
                        </m:sSup>
                      </m:e>
                    </m:nary>
                  </m:oMath>
                </a14:m>
                <a:r>
                  <a:rPr lang="en-US" sz="1800" dirty="0">
                    <a:latin typeface="Calibri" panose="020F0502020204030204" pitchFamily="34" charset="0"/>
                    <a:ea typeface="Arial" charset="0"/>
                    <a:cs typeface="Calibri" panose="020F0502020204030204" pitchFamily="34" charset="0"/>
                    <a:sym typeface="Wingdings" pitchFamily="2" charset="2"/>
                  </a:rPr>
                  <a:t>.  This is the binomial distribution.  Here, </a:t>
                </a:r>
                <a:r>
                  <a:rPr lang="en-US" sz="1800" baseline="-25000" dirty="0">
                    <a:latin typeface="Calibri" panose="020F0502020204030204" pitchFamily="34" charset="0"/>
                    <a:ea typeface="Arial" charset="0"/>
                    <a:cs typeface="Calibri" panose="020F0502020204030204" pitchFamily="34" charset="0"/>
                    <a:sym typeface="Wingdings" pitchFamily="2" charset="2"/>
                  </a:rPr>
                  <a:t>n</a:t>
                </a:r>
                <a:r>
                  <a:rPr lang="en-US" sz="1800" dirty="0">
                    <a:latin typeface="Calibri" panose="020F0502020204030204" pitchFamily="34" charset="0"/>
                    <a:ea typeface="Arial" charset="0"/>
                    <a:cs typeface="Calibri" panose="020F0502020204030204" pitchFamily="34" charset="0"/>
                    <a:sym typeface="Wingdings" pitchFamily="2" charset="2"/>
                  </a:rPr>
                  <a:t>C</a:t>
                </a:r>
                <a:r>
                  <a:rPr lang="en-US" sz="1800" baseline="-25000" dirty="0">
                    <a:latin typeface="Calibri" panose="020F0502020204030204" pitchFamily="34" charset="0"/>
                    <a:ea typeface="Arial" charset="0"/>
                    <a:cs typeface="Calibri" panose="020F0502020204030204" pitchFamily="34" charset="0"/>
                    <a:sym typeface="Wingdings" pitchFamily="2" charset="2"/>
                  </a:rPr>
                  <a:t>k</a:t>
                </a:r>
                <a:r>
                  <a:rPr lang="en-US" sz="1800" dirty="0">
                    <a:latin typeface="Calibri" panose="020F0502020204030204" pitchFamily="34" charset="0"/>
                    <a:ea typeface="Arial" charset="0"/>
                    <a:cs typeface="Calibri" panose="020F0502020204030204" pitchFamily="34" charset="0"/>
                    <a:sym typeface="Wingdings" pitchFamily="2" charset="2"/>
                  </a:rPr>
                  <a:t> = </a:t>
                </a:r>
                <a14:m>
                  <m:oMath xmlns:m="http://schemas.openxmlformats.org/officeDocument/2006/math">
                    <m:f>
                      <m:fPr>
                        <m:ctrlPr>
                          <a:rPr lang="en-US" sz="1800" i="1">
                            <a:latin typeface="Cambria Math" panose="02040503050406030204" pitchFamily="18" charset="0"/>
                            <a:cs typeface="Arial" charset="0"/>
                            <a:sym typeface="Wingdings" pitchFamily="2" charset="2"/>
                          </a:rPr>
                        </m:ctrlPr>
                      </m:fPr>
                      <m:num>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num>
                      <m:den>
                        <m:d>
                          <m:dPr>
                            <m:ctrlPr>
                              <a:rPr lang="en-US" sz="1800" i="1">
                                <a:latin typeface="Cambria Math" panose="02040503050406030204" pitchFamily="18" charset="0"/>
                                <a:cs typeface="Arial" charset="0"/>
                                <a:sym typeface="Wingdings" pitchFamily="2" charset="2"/>
                              </a:rPr>
                            </m:ctrlPr>
                          </m:dPr>
                          <m:e>
                            <m:r>
                              <a:rPr lang="en-US" sz="1800" i="1">
                                <a:latin typeface="Cambria Math" panose="02040503050406030204" pitchFamily="18" charset="0"/>
                                <a:cs typeface="Arial" charset="0"/>
                                <a:sym typeface="Wingdings" pitchFamily="2" charset="2"/>
                              </a:rPr>
                              <m:t>𝑛</m:t>
                            </m:r>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e>
                        </m:d>
                        <m:r>
                          <a:rPr lang="en-US" sz="1800" i="1">
                            <a:latin typeface="Cambria Math" panose="02040503050406030204" pitchFamily="18" charset="0"/>
                            <a:cs typeface="Arial" charset="0"/>
                            <a:sym typeface="Wingdings" pitchFamily="2" charset="2"/>
                          </a:rPr>
                          <m:t>!</m:t>
                        </m:r>
                        <m:r>
                          <a:rPr lang="en-US" sz="1800" i="1">
                            <a:latin typeface="Cambria Math" panose="02040503050406030204" pitchFamily="18" charset="0"/>
                            <a:cs typeface="Arial" charset="0"/>
                            <a:sym typeface="Wingdings" pitchFamily="2" charset="2"/>
                          </a:rPr>
                          <m:t>𝑘</m:t>
                        </m:r>
                        <m:r>
                          <a:rPr lang="en-US" sz="1800" i="1">
                            <a:latin typeface="Cambria Math" panose="02040503050406030204" pitchFamily="18" charset="0"/>
                            <a:cs typeface="Arial" charset="0"/>
                            <a:sym typeface="Wingdings" pitchFamily="2" charset="2"/>
                          </a:rPr>
                          <m:t>!</m:t>
                        </m:r>
                      </m:den>
                    </m:f>
                  </m:oMath>
                </a14:m>
                <a:r>
                  <a:rPr lang="en-US" sz="1800" dirty="0">
                    <a:latin typeface="Calibri" panose="020F0502020204030204" pitchFamily="34" charset="0"/>
                    <a:ea typeface="Arial" charset="0"/>
                    <a:cs typeface="Calibri" panose="020F0502020204030204" pitchFamily="34" charset="0"/>
                    <a:sym typeface="Wingdings" pitchFamily="2" charset="2"/>
                  </a:rPr>
                  <a:t>, I should have already said n!= n×(n-1) ×…×1.</a:t>
                </a:r>
              </a:p>
              <a:p>
                <a:pPr marL="257175" indent="-257175"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473993"/>
                <a:ext cx="8686800" cy="3910013"/>
              </a:xfrm>
              <a:blipFill>
                <a:blip r:embed="rId3"/>
                <a:stretch>
                  <a:fillRect l="-730" t="-974" r="-1022" b="-256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12699" y="6412708"/>
            <a:ext cx="1600200" cy="273844"/>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668373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LDA example</a:t>
            </a:r>
          </a:p>
        </p:txBody>
      </p:sp>
      <p:sp>
        <p:nvSpPr>
          <p:cNvPr id="3" name="Content Placeholder 2"/>
          <p:cNvSpPr>
            <a:spLocks noGrp="1"/>
          </p:cNvSpPr>
          <p:nvPr>
            <p:ph idx="1"/>
          </p:nvPr>
        </p:nvSpPr>
        <p:spPr>
          <a:xfrm>
            <a:off x="320040" y="2234790"/>
            <a:ext cx="8511953" cy="318609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Same data as logistic example but now we want to predict final grade.</a:t>
            </a:r>
            <a:endParaRPr lang="en-US" sz="2000" dirty="0">
              <a:latin typeface="Arial" panose="020B0604020202020204" pitchFamily="34" charset="0"/>
              <a:cs typeface="Arial" panose="020B0604020202020204" pitchFamily="34" charset="0"/>
            </a:endParaRP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We are given an initial grade distribution.</a:t>
            </a:r>
          </a:p>
          <a:p>
            <a:pPr marL="257175" indent="-257175" algn="l">
              <a:buFont typeface="Arial" panose="020B0604020202020204" pitchFamily="34" charset="0"/>
              <a:buChar char="•"/>
            </a:pPr>
            <a:r>
              <a:rPr lang="da" sz="2000" dirty="0">
                <a:latin typeface="Arial" panose="020B0604020202020204" pitchFamily="34" charset="0"/>
                <a:cs typeface="Arial" panose="020B0604020202020204" pitchFamily="34" charset="0"/>
              </a:rPr>
              <a:t>Todo</a:t>
            </a:r>
          </a:p>
          <a:p>
            <a:pPr algn="l"/>
            <a:endParaRPr lang="da" sz="15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50</a:t>
            </a:fld>
            <a:endParaRPr lang="en-US" dirty="0"/>
          </a:p>
        </p:txBody>
      </p:sp>
    </p:spTree>
    <p:extLst>
      <p:ext uri="{BB962C8B-B14F-4D97-AF65-F5344CB8AC3E}">
        <p14:creationId xmlns:p14="http://schemas.microsoft.com/office/powerpoint/2010/main" val="2277215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231903"/>
            <a:ext cx="8479217" cy="1004043"/>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6, classification</a:t>
            </a:r>
          </a:p>
        </p:txBody>
      </p:sp>
      <p:sp>
        <p:nvSpPr>
          <p:cNvPr id="3" name="Content Placeholder 2"/>
          <p:cNvSpPr>
            <a:spLocks noGrp="1"/>
          </p:cNvSpPr>
          <p:nvPr>
            <p:ph idx="1"/>
          </p:nvPr>
        </p:nvSpPr>
        <p:spPr>
          <a:xfrm>
            <a:off x="404657" y="1947864"/>
            <a:ext cx="8334683" cy="3813572"/>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Classification</a:t>
            </a:r>
          </a:p>
          <a:p>
            <a:pPr marL="257175" indent="-257175" algn="l">
              <a:buFont typeface="Arial" charset="0"/>
              <a:buChar char="•"/>
            </a:pPr>
            <a:r>
              <a:rPr lang="en-US" sz="2000" dirty="0">
                <a:latin typeface="Calibri" panose="020F0502020204030204" pitchFamily="34" charset="0"/>
                <a:cs typeface="Calibri" panose="020F0502020204030204" pitchFamily="34" charset="0"/>
              </a:rPr>
              <a:t>Naïve Bayes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Laplace smoothing</a:t>
            </a:r>
          </a:p>
          <a:p>
            <a:pPr marL="257175" indent="-257175" algn="l">
              <a:buFont typeface="Arial" charset="0"/>
              <a:buChar char="•"/>
            </a:pPr>
            <a:r>
              <a:rPr lang="en-US" sz="2000" dirty="0">
                <a:latin typeface="Calibri" panose="020F0502020204030204" pitchFamily="34" charset="0"/>
                <a:cs typeface="Calibri" panose="020F0502020204030204" pitchFamily="34" charset="0"/>
              </a:rPr>
              <a:t>KNN</a:t>
            </a:r>
          </a:p>
          <a:p>
            <a:pPr marL="257175" indent="-257175" algn="l">
              <a:buFont typeface="Arial" charset="0"/>
              <a:buChar char="•"/>
            </a:pPr>
            <a:r>
              <a:rPr lang="en-US" sz="2000" dirty="0">
                <a:latin typeface="Calibri" panose="020F0502020204030204" pitchFamily="34" charset="0"/>
                <a:cs typeface="Calibri" panose="020F0502020204030204" pitchFamily="34" charset="0"/>
              </a:rPr>
              <a:t>SVM</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Optimization and margins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Duality</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Regularization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Platt’s SMO</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What happens if there’s not a separating hyperplane?</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901962" y="6247512"/>
            <a:ext cx="1600200" cy="273844"/>
          </a:xfrm>
        </p:spPr>
        <p:txBody>
          <a:bodyPr/>
          <a:lstStyle/>
          <a:p>
            <a:fld id="{FA32F8ED-EEB4-4D51-9E8E-3B145D9B9811}" type="slidenum">
              <a:rPr lang="en-US" smtClean="0"/>
              <a:pPr/>
              <a:t>51</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5448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08370"/>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overview</a:t>
            </a:r>
          </a:p>
        </p:txBody>
      </p:sp>
      <p:sp>
        <p:nvSpPr>
          <p:cNvPr id="3" name="Content Placeholder 2"/>
          <p:cNvSpPr>
            <a:spLocks noGrp="1"/>
          </p:cNvSpPr>
          <p:nvPr>
            <p:ph idx="1"/>
          </p:nvPr>
        </p:nvSpPr>
        <p:spPr>
          <a:xfrm>
            <a:off x="525061" y="1478398"/>
            <a:ext cx="8344619" cy="3627359"/>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Classification seeks to predict the category of an observed data set.  Medical diagnosis is an example. For example, given a set of symptoms, syndromes and medical tests, does a patient have the flu, meningitis, AIDS?  There are several ways to judge classification efficacy.  Let TP be the number of true positive predictions, TN be the number of true negative predictions, FP be the number of false positive predictions, and FN be the number of false negative predictions in a set of experiments.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Accuracy is defined as: (TP+TN)/(TP+TN+FP+FN)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Precision is defined as : TP/(TP+FP)</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Recall is defined as: TP/(TP+FN)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study several classification methods including:</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Naïve Bayes</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Support Vector Machines (SVM)</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Neural networks</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52</a:t>
            </a:fld>
            <a:endParaRPr lang="en-US" dirty="0"/>
          </a:p>
        </p:txBody>
      </p:sp>
    </p:spTree>
    <p:extLst>
      <p:ext uri="{BB962C8B-B14F-4D97-AF65-F5344CB8AC3E}">
        <p14:creationId xmlns:p14="http://schemas.microsoft.com/office/powerpoint/2010/main" val="159278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79" y="101346"/>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naïve Bayes</a:t>
            </a:r>
          </a:p>
        </p:txBody>
      </p:sp>
      <p:sp>
        <p:nvSpPr>
          <p:cNvPr id="3" name="Content Placeholder 2"/>
          <p:cNvSpPr>
            <a:spLocks noGrp="1"/>
          </p:cNvSpPr>
          <p:nvPr>
            <p:ph idx="1"/>
          </p:nvPr>
        </p:nvSpPr>
        <p:spPr>
          <a:xfrm>
            <a:off x="162231" y="1532183"/>
            <a:ext cx="5857568" cy="3793634"/>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Suppose X= (X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 and we wish to either predict an outcome or classify a characteristic based on a collection of training data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(k), y(k)) like the data on the right. Here, we are trying to guess whether someone will evade taxes.  But this method works when Y can take on more than two values.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We assume conditional independence: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|Y) P(X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|Y)…P(X</a:t>
            </a:r>
            <a:r>
              <a:rPr lang="en-US" sz="1800" baseline="-25000" dirty="0">
                <a:latin typeface="Calibri" panose="020F0502020204030204" pitchFamily="34" charset="0"/>
                <a:ea typeface="Arial" charset="0"/>
                <a:cs typeface="Calibri" panose="020F0502020204030204" pitchFamily="34" charset="0"/>
              </a:rPr>
              <a:t>r</a:t>
            </a:r>
            <a:r>
              <a:rPr lang="en-US" sz="1800" dirty="0">
                <a:latin typeface="Calibri" panose="020F0502020204030204" pitchFamily="34" charset="0"/>
                <a:ea typeface="Arial" charset="0"/>
                <a:cs typeface="Calibri" panose="020F0502020204030204" pitchFamily="34" charset="0"/>
              </a:rPr>
              <a:t>|Y) --- this is the “naïve” part.</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P(Y|X)= P(X|Y)P(Y)/P(X) by Bayes rule.  Using conditional independence, it’s easy to see we have all the required information for the calculation of P(Y|X).</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For example, P(evade=Yes|Yes, S,125) = P(Yes|yes)P(Yes|S)P(Yes|125)/P(yes,S,125).</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This example uses very little training data and one of the features (income) is continuous.  We can put continuous feature values into buckets to carry out the analysis or, model them as normal distributions with parameters.</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53</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3617344861"/>
              </p:ext>
            </p:extLst>
          </p:nvPr>
        </p:nvGraphicFramePr>
        <p:xfrm>
          <a:off x="6023922" y="2162630"/>
          <a:ext cx="3066989" cy="3020993"/>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000" b="0" dirty="0">
                          <a:solidFill>
                            <a:schemeClr val="tx2"/>
                          </a:solidFill>
                        </a:rPr>
                        <a:t>Refund</a:t>
                      </a:r>
                    </a:p>
                  </a:txBody>
                  <a:tcPr marL="68580" marR="68580" marT="34290" marB="34290">
                    <a:solidFill>
                      <a:schemeClr val="bg1"/>
                    </a:solidFill>
                  </a:tcPr>
                </a:tc>
                <a:tc>
                  <a:txBody>
                    <a:bodyPr/>
                    <a:lstStyle/>
                    <a:p>
                      <a:r>
                        <a:rPr lang="en-US" sz="1000" b="0" dirty="0">
                          <a:solidFill>
                            <a:schemeClr val="tx2"/>
                          </a:solidFill>
                        </a:rPr>
                        <a:t>Status</a:t>
                      </a:r>
                    </a:p>
                  </a:txBody>
                  <a:tcPr marL="68580" marR="68580" marT="34290" marB="34290">
                    <a:solidFill>
                      <a:schemeClr val="bg1"/>
                    </a:solidFill>
                  </a:tcPr>
                </a:tc>
                <a:tc>
                  <a:txBody>
                    <a:bodyPr/>
                    <a:lstStyle/>
                    <a:p>
                      <a:r>
                        <a:rPr lang="en-US" sz="1000" b="0" dirty="0">
                          <a:ln>
                            <a:noFill/>
                          </a:ln>
                          <a:solidFill>
                            <a:schemeClr val="tx2"/>
                          </a:solidFill>
                        </a:rPr>
                        <a:t>Income</a:t>
                      </a:r>
                    </a:p>
                  </a:txBody>
                  <a:tcPr marL="68580" marR="68580" marT="34290" marB="34290">
                    <a:solidFill>
                      <a:schemeClr val="bg1"/>
                    </a:solidFill>
                  </a:tcPr>
                </a:tc>
                <a:tc>
                  <a:txBody>
                    <a:bodyPr/>
                    <a:lstStyle/>
                    <a:p>
                      <a:r>
                        <a:rPr lang="en-US" sz="1000" b="0"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125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100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70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95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60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220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85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75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90</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279415"/>
            <a:ext cx="2361544" cy="300082"/>
          </a:xfrm>
          <a:prstGeom prst="rect">
            <a:avLst/>
          </a:prstGeom>
          <a:noFill/>
        </p:spPr>
        <p:txBody>
          <a:bodyPr wrap="none" rtlCol="0">
            <a:spAutoFit/>
          </a:bodyPr>
          <a:lstStyle/>
          <a:p>
            <a:r>
              <a:rPr lang="en-US" sz="1350" dirty="0"/>
              <a:t>From Tan, Steinbach, et al</a:t>
            </a:r>
          </a:p>
        </p:txBody>
      </p:sp>
    </p:spTree>
    <p:extLst>
      <p:ext uri="{BB962C8B-B14F-4D97-AF65-F5344CB8AC3E}">
        <p14:creationId xmlns:p14="http://schemas.microsoft.com/office/powerpoint/2010/main" val="376127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59" y="308370"/>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fancier treatment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3059" y="1551854"/>
                <a:ext cx="8137883" cy="3276087"/>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apply maximum likelihood information estimation to a binary classification problem with two classes, 0 and 1.  Again, we have training data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(k),y(k)), k= 1, 2,…, m, where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has dimension r.</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Assume conditional independence: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|Y) P(X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|Y)…P(X</a:t>
                </a:r>
                <a:r>
                  <a:rPr lang="en-US" sz="2000" baseline="-25000" dirty="0">
                    <a:latin typeface="Calibri" panose="020F0502020204030204" pitchFamily="34" charset="0"/>
                    <a:ea typeface="Arial" charset="0"/>
                    <a:cs typeface="Calibri" panose="020F0502020204030204" pitchFamily="34" charset="0"/>
                  </a:rPr>
                  <a:t>r</a:t>
                </a:r>
                <a:r>
                  <a:rPr lang="en-US" sz="2000" dirty="0">
                    <a:latin typeface="Calibri" panose="020F0502020204030204" pitchFamily="34" charset="0"/>
                    <a:ea typeface="Arial" charset="0"/>
                    <a:cs typeface="Calibri" panose="020F0502020204030204" pitchFamily="34" charset="0"/>
                  </a:rPr>
                  <a:t>|Y). </a:t>
                </a:r>
              </a:p>
              <a:p>
                <a:pPr marL="257175" indent="-257175" algn="l">
                  <a:spcBef>
                    <a:spcPts val="3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Let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be the hypothesis (predictor of classifier) where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For binary classification, P(y=1|X, 𝚹) =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and P(y=0|X, 𝚹) = 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 We can write this as P(y|X, 𝚹)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y</a:t>
                </a:r>
                <a:r>
                  <a:rPr lang="en-US" sz="2000" dirty="0">
                    <a:latin typeface="Calibri" panose="020F0502020204030204" pitchFamily="34" charset="0"/>
                    <a:ea typeface="Arial" charset="0"/>
                    <a:cs typeface="Calibri" panose="020F0502020204030204" pitchFamily="34" charset="0"/>
                  </a:rPr>
                  <a:t>(1-h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(X))</a:t>
                </a:r>
                <a:r>
                  <a:rPr lang="en-US" sz="2000" baseline="30000" dirty="0">
                    <a:latin typeface="Calibri" panose="020F0502020204030204" pitchFamily="34" charset="0"/>
                    <a:ea typeface="Arial" charset="0"/>
                    <a:cs typeface="Calibri" panose="020F0502020204030204" pitchFamily="34" charset="0"/>
                  </a:rPr>
                  <a:t>1-y</a:t>
                </a:r>
                <a:r>
                  <a:rPr lang="en-US" sz="2000" dirty="0">
                    <a:latin typeface="Calibri" panose="020F0502020204030204" pitchFamily="34" charset="0"/>
                    <a:ea typeface="Arial" charset="0"/>
                    <a:cs typeface="Calibri" panose="020F0502020204030204" pitchFamily="34" charset="0"/>
                  </a:rPr>
                  <a:t>.</a:t>
                </a: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The likelihood can be calculated as L(𝚹)= P(y|X; 𝚹)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𝑝</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𝑥</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𝑘</m:t>
                            </m:r>
                          </m:e>
                        </m:d>
                        <m:r>
                          <a:rPr lang="en-US" sz="2000" i="1">
                            <a:latin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𝜽</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𝓁(𝚹) = ln(L(𝚹)).</a:t>
                </a: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We can use gradient ascent to determine the parameters (𝚹). The maximization step is 𝚹 := 𝚹 + 𝛼∇𝓁(𝚹).  Here is that calculation:</a:t>
                </a:r>
              </a:p>
              <a:p>
                <a:pPr marL="257175" indent="-257175" algn="l">
                  <a:spcBef>
                    <a:spcPts val="300"/>
                  </a:spcBef>
                  <a:buFont typeface="Arial"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𝑙</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r>
                  <a:rPr lang="en-US" sz="2000" dirty="0">
                    <a:latin typeface="Calibri" panose="020F0502020204030204" pitchFamily="34" charset="0"/>
                    <a:ea typeface="Arial" charset="0"/>
                    <a:cs typeface="Calibri" panose="020F0502020204030204" pitchFamily="34" charset="0"/>
                  </a:rPr>
                  <a:t> =  [y(k) 1/g(𝚹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 (1-y(k)) 1/(1- g(𝚹</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𝑔</m:t>
                        </m:r>
                        <m:r>
                          <a:rPr lang="en-US" sz="2000" i="1">
                            <a:latin typeface="Cambria Math" panose="02040503050406030204" pitchFamily="18" charset="0"/>
                            <a:ea typeface="Cambria Math" panose="02040503050406030204" pitchFamily="18" charset="0"/>
                            <a:cs typeface="Arial" charset="0"/>
                          </a:rPr>
                          <m:t>(</m:t>
                        </m:r>
                        <m:r>
                          <m:rPr>
                            <m:sty m:val="p"/>
                          </m:rPr>
                          <a:rPr lang="el-GR" sz="2000" i="1">
                            <a:latin typeface="Cambria Math" panose="02040503050406030204" pitchFamily="18" charset="0"/>
                            <a:ea typeface="Cambria Math" panose="02040503050406030204" pitchFamily="18" charset="0"/>
                            <a:cs typeface="Arial" charset="0"/>
                          </a:rPr>
                          <m:t>Θ</m:t>
                        </m:r>
                        <m:r>
                          <a:rPr lang="en-US" sz="2000" i="1" baseline="30000">
                            <a:latin typeface="Cambria Math" panose="02040503050406030204" pitchFamily="18" charset="0"/>
                            <a:ea typeface="Cambria Math" panose="02040503050406030204" pitchFamily="18" charset="0"/>
                            <a:cs typeface="Arial" charset="0"/>
                          </a:rPr>
                          <m:t>𝑇</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𝑘</m:t>
                            </m:r>
                          </m:e>
                        </m:d>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𝜕𝜃</m:t>
                        </m:r>
                        <m:r>
                          <a:rPr lang="en-US" sz="2000" i="1" baseline="-25000">
                            <a:latin typeface="Cambria Math" panose="02040503050406030204" pitchFamily="18" charset="0"/>
                            <a:ea typeface="Cambria Math" panose="02040503050406030204" pitchFamily="18" charset="0"/>
                            <a:cs typeface="Arial" charset="0"/>
                          </a:rPr>
                          <m:t>𝑗</m:t>
                        </m:r>
                      </m:den>
                    </m:f>
                  </m:oMath>
                </a14:m>
                <a:endParaRPr lang="en-US" sz="2000" dirty="0">
                  <a:latin typeface="Calibri" panose="020F0502020204030204" pitchFamily="34" charset="0"/>
                  <a:ea typeface="Arial" charset="0"/>
                  <a:cs typeface="Calibri" panose="020F0502020204030204" pitchFamily="34" charset="0"/>
                </a:endParaRPr>
              </a:p>
              <a:p>
                <a:pPr marL="257175" indent="-257175" algn="l">
                  <a:spcBef>
                    <a:spcPts val="300"/>
                  </a:spcBef>
                  <a:buFont typeface="Arial" charset="0"/>
                  <a:buChar char="•"/>
                </a:pPr>
                <a:r>
                  <a:rPr lang="en-US" sz="2000" dirty="0">
                    <a:latin typeface="Calibri" panose="020F0502020204030204" pitchFamily="34" charset="0"/>
                    <a:ea typeface="Arial" charset="0"/>
                    <a:cs typeface="Calibri" panose="020F0502020204030204" pitchFamily="34" charset="0"/>
                  </a:rPr>
                  <a:t>This reduces as in the least squares case to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𝜃</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 + 𝛼(y(k)- h</a:t>
                </a:r>
                <a:r>
                  <a:rPr lang="en-US" sz="2000" baseline="-25000" dirty="0">
                    <a:latin typeface="Calibri" panose="020F0502020204030204" pitchFamily="34" charset="0"/>
                    <a:ea typeface="Arial" charset="0"/>
                    <a:cs typeface="Calibri" panose="020F0502020204030204" pitchFamily="34" charset="0"/>
                  </a:rPr>
                  <a:t>𝚹</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a:t>
                </a:r>
                <a:r>
                  <a:rPr lang="en-US" sz="2000" baseline="-25000" dirty="0">
                    <a:latin typeface="Calibri" panose="020F0502020204030204" pitchFamily="34" charset="0"/>
                    <a:ea typeface="Arial" charset="0"/>
                    <a:cs typeface="Calibri" panose="020F0502020204030204" pitchFamily="34" charset="0"/>
                  </a:rPr>
                  <a:t>j </a:t>
                </a:r>
                <a:r>
                  <a:rPr lang="en-US" sz="2000" dirty="0">
                    <a:latin typeface="Calibri" panose="020F0502020204030204" pitchFamily="34" charset="0"/>
                    <a:ea typeface="Arial" charset="0"/>
                    <a:cs typeface="Calibri" panose="020F0502020204030204" pitchFamily="34" charset="0"/>
                  </a:rPr>
                  <a:t>so the same algorithm works.</a:t>
                </a: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3059" y="1551854"/>
                <a:ext cx="8137883" cy="3276087"/>
              </a:xfrm>
              <a:blipFill>
                <a:blip r:embed="rId3"/>
                <a:stretch>
                  <a:fillRect l="-1402" t="-2317" r="-1402" b="-4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32300" y="6275786"/>
            <a:ext cx="1600200" cy="273844"/>
          </a:xfrm>
        </p:spPr>
        <p:txBody>
          <a:bodyPr/>
          <a:lstStyle/>
          <a:p>
            <a:fld id="{FA32F8ED-EEB4-4D51-9E8E-3B145D9B9811}" type="slidenum">
              <a:rPr lang="en-US" smtClean="0"/>
              <a:pPr/>
              <a:t>54</a:t>
            </a:fld>
            <a:endParaRPr lang="en-US" dirty="0"/>
          </a:p>
        </p:txBody>
      </p:sp>
    </p:spTree>
    <p:extLst>
      <p:ext uri="{BB962C8B-B14F-4D97-AF65-F5344CB8AC3E}">
        <p14:creationId xmlns:p14="http://schemas.microsoft.com/office/powerpoint/2010/main" val="22905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39" y="189110"/>
            <a:ext cx="8429441" cy="651272"/>
          </a:xfrm>
        </p:spPr>
        <p:txBody>
          <a:bodyPr anchor="ctr">
            <a:normAutofit/>
          </a:bodyPr>
          <a:lstStyle/>
          <a:p>
            <a:pPr algn="ctr"/>
            <a:r>
              <a:rPr lang="en-US" sz="4000" dirty="0">
                <a:latin typeface="Arial" panose="020B0604020202020204" pitchFamily="34" charset="0"/>
                <a:cs typeface="Arial" panose="020B0604020202020204" pitchFamily="34" charset="0"/>
              </a:rPr>
              <a:t>Naïve Bayes: Laplace smoothing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2035" y="1842644"/>
                <a:ext cx="5294704" cy="434714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problem illustrated by the data on the right is P(yes|no,S,125) is 0 but likely we just don’t have enough data to see a non-zero value.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larger source of data and reasonable “discretization” of income would help but generally having P(Y|X)=0 is problematic.</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One way to fix this is Laplace smoothing where we replace P(Y=a|X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=b) =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𝑏</m:t>
                            </m:r>
                          </m:sub>
                        </m:sSub>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𝑎</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𝑐</m:t>
                            </m:r>
                          </m:sub>
                        </m:sSub>
                      </m:den>
                    </m:f>
                  </m:oMath>
                </a14:m>
                <a:r>
                  <a:rPr lang="en-US" sz="2000" dirty="0">
                    <a:latin typeface="Calibri" panose="020F0502020204030204" pitchFamily="34" charset="0"/>
                    <a:ea typeface="Arial" charset="0"/>
                    <a:cs typeface="Calibri" panose="020F0502020204030204" pitchFamily="34" charset="0"/>
                  </a:rPr>
                  <a:t> where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 is the number of classes for Y (for binary classification, n</a:t>
                </a:r>
                <a:r>
                  <a:rPr lang="en-US" sz="2000" baseline="-25000" dirty="0">
                    <a:latin typeface="Calibri" panose="020F0502020204030204" pitchFamily="34" charset="0"/>
                    <a:ea typeface="Arial" charset="0"/>
                    <a:cs typeface="Calibri" panose="020F0502020204030204" pitchFamily="34" charset="0"/>
                  </a:rPr>
                  <a:t>c</a:t>
                </a:r>
                <a:r>
                  <a:rPr lang="en-US" sz="2000" dirty="0">
                    <a:latin typeface="Calibri" panose="020F0502020204030204" pitchFamily="34" charset="0"/>
                    <a:ea typeface="Arial" charset="0"/>
                    <a:cs typeface="Calibri" panose="020F0502020204030204" pitchFamily="34" charset="0"/>
                  </a:rPr>
                  <a:t>=2).</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2035" y="1842644"/>
                <a:ext cx="5294704" cy="4347141"/>
              </a:xfrm>
              <a:blipFill>
                <a:blip r:embed="rId3"/>
                <a:stretch>
                  <a:fillRect l="-957" t="-1453" r="-16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55</a:t>
            </a:fld>
            <a:endParaRPr lang="en-US" dirty="0"/>
          </a:p>
        </p:txBody>
      </p:sp>
      <p:graphicFrame>
        <p:nvGraphicFramePr>
          <p:cNvPr id="4" name="Table 3">
            <a:extLst>
              <a:ext uri="{FF2B5EF4-FFF2-40B4-BE49-F238E27FC236}">
                <a16:creationId xmlns:a16="http://schemas.microsoft.com/office/drawing/2014/main" id="{8F12D66F-C581-5348-B08D-7E7262DA2BB6}"/>
              </a:ext>
            </a:extLst>
          </p:cNvPr>
          <p:cNvGraphicFramePr>
            <a:graphicFrameLocks noGrp="1"/>
          </p:cNvGraphicFramePr>
          <p:nvPr>
            <p:extLst>
              <p:ext uri="{D42A27DB-BD31-4B8C-83A1-F6EECF244321}">
                <p14:modId xmlns:p14="http://schemas.microsoft.com/office/powerpoint/2010/main" val="4271078304"/>
              </p:ext>
            </p:extLst>
          </p:nvPr>
        </p:nvGraphicFramePr>
        <p:xfrm>
          <a:off x="5945791" y="2197384"/>
          <a:ext cx="3066989" cy="3020993"/>
        </p:xfrm>
        <a:graphic>
          <a:graphicData uri="http://schemas.openxmlformats.org/drawingml/2006/table">
            <a:tbl>
              <a:tblPr firstRow="1" bandRow="1">
                <a:tableStyleId>{00A15C55-8517-42AA-B614-E9B94910E393}</a:tableStyleId>
              </a:tblPr>
              <a:tblGrid>
                <a:gridCol w="785655">
                  <a:extLst>
                    <a:ext uri="{9D8B030D-6E8A-4147-A177-3AD203B41FA5}">
                      <a16:colId xmlns:a16="http://schemas.microsoft.com/office/drawing/2014/main" val="1954103421"/>
                    </a:ext>
                  </a:extLst>
                </a:gridCol>
                <a:gridCol w="760445">
                  <a:extLst>
                    <a:ext uri="{9D8B030D-6E8A-4147-A177-3AD203B41FA5}">
                      <a16:colId xmlns:a16="http://schemas.microsoft.com/office/drawing/2014/main" val="3394865426"/>
                    </a:ext>
                  </a:extLst>
                </a:gridCol>
                <a:gridCol w="789325">
                  <a:extLst>
                    <a:ext uri="{9D8B030D-6E8A-4147-A177-3AD203B41FA5}">
                      <a16:colId xmlns:a16="http://schemas.microsoft.com/office/drawing/2014/main" val="2856563850"/>
                    </a:ext>
                  </a:extLst>
                </a:gridCol>
                <a:gridCol w="731564">
                  <a:extLst>
                    <a:ext uri="{9D8B030D-6E8A-4147-A177-3AD203B41FA5}">
                      <a16:colId xmlns:a16="http://schemas.microsoft.com/office/drawing/2014/main" val="889303417"/>
                    </a:ext>
                  </a:extLst>
                </a:gridCol>
              </a:tblGrid>
              <a:tr h="273915">
                <a:tc>
                  <a:txBody>
                    <a:bodyPr/>
                    <a:lstStyle/>
                    <a:p>
                      <a:r>
                        <a:rPr lang="en-US" sz="1000" b="0" dirty="0">
                          <a:solidFill>
                            <a:schemeClr val="tx2"/>
                          </a:solidFill>
                        </a:rPr>
                        <a:t>Refund</a:t>
                      </a:r>
                    </a:p>
                  </a:txBody>
                  <a:tcPr marL="68580" marR="68580" marT="34290" marB="34290">
                    <a:solidFill>
                      <a:schemeClr val="bg1"/>
                    </a:solidFill>
                  </a:tcPr>
                </a:tc>
                <a:tc>
                  <a:txBody>
                    <a:bodyPr/>
                    <a:lstStyle/>
                    <a:p>
                      <a:r>
                        <a:rPr lang="en-US" sz="1000" b="0" dirty="0">
                          <a:solidFill>
                            <a:schemeClr val="tx2"/>
                          </a:solidFill>
                        </a:rPr>
                        <a:t>Status</a:t>
                      </a:r>
                    </a:p>
                  </a:txBody>
                  <a:tcPr marL="68580" marR="68580" marT="34290" marB="34290">
                    <a:solidFill>
                      <a:schemeClr val="bg1"/>
                    </a:solidFill>
                  </a:tcPr>
                </a:tc>
                <a:tc>
                  <a:txBody>
                    <a:bodyPr/>
                    <a:lstStyle/>
                    <a:p>
                      <a:r>
                        <a:rPr lang="en-US" sz="1000" b="0" dirty="0">
                          <a:ln>
                            <a:noFill/>
                          </a:ln>
                          <a:solidFill>
                            <a:schemeClr val="tx2"/>
                          </a:solidFill>
                        </a:rPr>
                        <a:t>Income</a:t>
                      </a:r>
                    </a:p>
                  </a:txBody>
                  <a:tcPr marL="68580" marR="68580" marT="34290" marB="34290">
                    <a:solidFill>
                      <a:schemeClr val="bg1"/>
                    </a:solidFill>
                  </a:tcPr>
                </a:tc>
                <a:tc>
                  <a:txBody>
                    <a:bodyPr/>
                    <a:lstStyle/>
                    <a:p>
                      <a:r>
                        <a:rPr lang="en-US" sz="1000" b="0" dirty="0">
                          <a:solidFill>
                            <a:schemeClr val="tx2"/>
                          </a:solidFill>
                        </a:rPr>
                        <a:t>Evade</a:t>
                      </a:r>
                    </a:p>
                  </a:txBody>
                  <a:tcPr marL="68580" marR="68580" marT="34290" marB="34290">
                    <a:solidFill>
                      <a:schemeClr val="bg1"/>
                    </a:solidFill>
                  </a:tcPr>
                </a:tc>
                <a:extLst>
                  <a:ext uri="{0D108BD9-81ED-4DB2-BD59-A6C34878D82A}">
                    <a16:rowId xmlns:a16="http://schemas.microsoft.com/office/drawing/2014/main" val="590677084"/>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125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426638867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100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3059572073"/>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70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1798581706"/>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120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670076681"/>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95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2677911537"/>
                  </a:ext>
                </a:extLst>
              </a:tr>
              <a:tr h="281843">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60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3607185"/>
                  </a:ext>
                </a:extLst>
              </a:tr>
              <a:tr h="273915">
                <a:tc>
                  <a:txBody>
                    <a:bodyPr/>
                    <a:lstStyle/>
                    <a:p>
                      <a:r>
                        <a:rPr lang="en-US" sz="1000" b="0" dirty="0">
                          <a:solidFill>
                            <a:schemeClr val="tx1"/>
                          </a:solidFill>
                        </a:rPr>
                        <a:t>Yes</a:t>
                      </a:r>
                    </a:p>
                  </a:txBody>
                  <a:tcPr marL="68580" marR="68580" marT="34290" marB="34290">
                    <a:solidFill>
                      <a:schemeClr val="bg1"/>
                    </a:solidFill>
                  </a:tcPr>
                </a:tc>
                <a:tc>
                  <a:txBody>
                    <a:bodyPr/>
                    <a:lstStyle/>
                    <a:p>
                      <a:r>
                        <a:rPr lang="en-US" sz="1000" b="0" dirty="0">
                          <a:solidFill>
                            <a:schemeClr val="tx1"/>
                          </a:solidFill>
                        </a:rPr>
                        <a:t>D</a:t>
                      </a:r>
                    </a:p>
                  </a:txBody>
                  <a:tcPr marL="68580" marR="68580" marT="34290" marB="34290">
                    <a:solidFill>
                      <a:schemeClr val="bg1"/>
                    </a:solidFill>
                  </a:tcPr>
                </a:tc>
                <a:tc>
                  <a:txBody>
                    <a:bodyPr/>
                    <a:lstStyle/>
                    <a:p>
                      <a:r>
                        <a:rPr lang="en-US" sz="1000" b="0" dirty="0">
                          <a:ln>
                            <a:noFill/>
                          </a:ln>
                          <a:solidFill>
                            <a:schemeClr val="tx1"/>
                          </a:solidFill>
                        </a:rPr>
                        <a:t>220</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2009522552"/>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85</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1829760917"/>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M</a:t>
                      </a:r>
                    </a:p>
                  </a:txBody>
                  <a:tcPr marL="68580" marR="68580" marT="34290" marB="34290">
                    <a:solidFill>
                      <a:schemeClr val="bg1"/>
                    </a:solidFill>
                  </a:tcPr>
                </a:tc>
                <a:tc>
                  <a:txBody>
                    <a:bodyPr/>
                    <a:lstStyle/>
                    <a:p>
                      <a:r>
                        <a:rPr lang="en-US" sz="1000" b="0" dirty="0">
                          <a:ln>
                            <a:noFill/>
                          </a:ln>
                          <a:solidFill>
                            <a:schemeClr val="tx1"/>
                          </a:solidFill>
                        </a:rPr>
                        <a:t>75</a:t>
                      </a:r>
                    </a:p>
                  </a:txBody>
                  <a:tcPr marL="68580" marR="68580" marT="34290" marB="34290">
                    <a:solidFill>
                      <a:schemeClr val="bg1"/>
                    </a:solidFill>
                  </a:tcPr>
                </a:tc>
                <a:tc>
                  <a:txBody>
                    <a:bodyPr/>
                    <a:lstStyle/>
                    <a:p>
                      <a:r>
                        <a:rPr lang="en-US" sz="1000" b="0" dirty="0">
                          <a:solidFill>
                            <a:schemeClr val="tx1"/>
                          </a:solidFill>
                        </a:rPr>
                        <a:t>No</a:t>
                      </a:r>
                    </a:p>
                  </a:txBody>
                  <a:tcPr marL="68580" marR="68580" marT="34290" marB="34290">
                    <a:solidFill>
                      <a:schemeClr val="bg1"/>
                    </a:solidFill>
                  </a:tcPr>
                </a:tc>
                <a:extLst>
                  <a:ext uri="{0D108BD9-81ED-4DB2-BD59-A6C34878D82A}">
                    <a16:rowId xmlns:a16="http://schemas.microsoft.com/office/drawing/2014/main" val="741909826"/>
                  </a:ext>
                </a:extLst>
              </a:tr>
              <a:tr h="273915">
                <a:tc>
                  <a:txBody>
                    <a:bodyPr/>
                    <a:lstStyle/>
                    <a:p>
                      <a:r>
                        <a:rPr lang="en-US" sz="1000" b="0" dirty="0">
                          <a:solidFill>
                            <a:schemeClr val="tx1"/>
                          </a:solidFill>
                        </a:rPr>
                        <a:t>No</a:t>
                      </a:r>
                    </a:p>
                  </a:txBody>
                  <a:tcPr marL="68580" marR="68580" marT="34290" marB="34290">
                    <a:solidFill>
                      <a:schemeClr val="bg1"/>
                    </a:solidFill>
                  </a:tcPr>
                </a:tc>
                <a:tc>
                  <a:txBody>
                    <a:bodyPr/>
                    <a:lstStyle/>
                    <a:p>
                      <a:r>
                        <a:rPr lang="en-US" sz="1000" b="0" dirty="0">
                          <a:solidFill>
                            <a:schemeClr val="tx1"/>
                          </a:solidFill>
                        </a:rPr>
                        <a:t>S</a:t>
                      </a:r>
                    </a:p>
                  </a:txBody>
                  <a:tcPr marL="68580" marR="68580" marT="34290" marB="34290">
                    <a:solidFill>
                      <a:schemeClr val="bg1"/>
                    </a:solidFill>
                  </a:tcPr>
                </a:tc>
                <a:tc>
                  <a:txBody>
                    <a:bodyPr/>
                    <a:lstStyle/>
                    <a:p>
                      <a:r>
                        <a:rPr lang="en-US" sz="1000" b="0" dirty="0">
                          <a:ln>
                            <a:noFill/>
                          </a:ln>
                          <a:solidFill>
                            <a:schemeClr val="tx1"/>
                          </a:solidFill>
                        </a:rPr>
                        <a:t>90</a:t>
                      </a:r>
                    </a:p>
                  </a:txBody>
                  <a:tcPr marL="68580" marR="68580" marT="34290" marB="34290">
                    <a:solidFill>
                      <a:schemeClr val="bg1"/>
                    </a:solidFill>
                  </a:tcPr>
                </a:tc>
                <a:tc>
                  <a:txBody>
                    <a:bodyPr/>
                    <a:lstStyle/>
                    <a:p>
                      <a:r>
                        <a:rPr lang="en-US" sz="1000" b="0" dirty="0">
                          <a:solidFill>
                            <a:schemeClr val="tx1"/>
                          </a:solidFill>
                        </a:rPr>
                        <a:t>Yes</a:t>
                      </a:r>
                    </a:p>
                  </a:txBody>
                  <a:tcPr marL="68580" marR="68580" marT="34290" marB="34290">
                    <a:solidFill>
                      <a:schemeClr val="bg1"/>
                    </a:solidFill>
                  </a:tcPr>
                </a:tc>
                <a:extLst>
                  <a:ext uri="{0D108BD9-81ED-4DB2-BD59-A6C34878D82A}">
                    <a16:rowId xmlns:a16="http://schemas.microsoft.com/office/drawing/2014/main" val="3179370918"/>
                  </a:ext>
                </a:extLst>
              </a:tr>
            </a:tbl>
          </a:graphicData>
        </a:graphic>
      </p:graphicFrame>
      <p:sp>
        <p:nvSpPr>
          <p:cNvPr id="6" name="TextBox 5">
            <a:extLst>
              <a:ext uri="{FF2B5EF4-FFF2-40B4-BE49-F238E27FC236}">
                <a16:creationId xmlns:a16="http://schemas.microsoft.com/office/drawing/2014/main" id="{52B66D4A-6AC5-2842-957F-08A4D7267DA4}"/>
              </a:ext>
            </a:extLst>
          </p:cNvPr>
          <p:cNvSpPr txBox="1"/>
          <p:nvPr/>
        </p:nvSpPr>
        <p:spPr>
          <a:xfrm>
            <a:off x="6019799" y="5314168"/>
            <a:ext cx="2805576" cy="300082"/>
          </a:xfrm>
          <a:prstGeom prst="rect">
            <a:avLst/>
          </a:prstGeom>
          <a:noFill/>
        </p:spPr>
        <p:txBody>
          <a:bodyPr wrap="none" rtlCol="0">
            <a:spAutoFit/>
          </a:bodyPr>
          <a:lstStyle/>
          <a:p>
            <a:r>
              <a:rPr lang="en-US" sz="1350" dirty="0"/>
              <a:t>Data from Tan, Steinbach, et al</a:t>
            </a:r>
          </a:p>
        </p:txBody>
      </p:sp>
    </p:spTree>
    <p:extLst>
      <p:ext uri="{BB962C8B-B14F-4D97-AF65-F5344CB8AC3E}">
        <p14:creationId xmlns:p14="http://schemas.microsoft.com/office/powerpoint/2010/main" val="209398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47" y="428626"/>
            <a:ext cx="8396257" cy="651272"/>
          </a:xfrm>
        </p:spPr>
        <p:txBody>
          <a:bodyPr anchor="ctr">
            <a:noAutofit/>
          </a:bodyPr>
          <a:lstStyle/>
          <a:p>
            <a:pPr algn="ctr"/>
            <a:r>
              <a:rPr lang="en-US" sz="4000" dirty="0">
                <a:latin typeface="Arial" panose="020B0604020202020204" pitchFamily="34" charset="0"/>
                <a:cs typeface="Arial" panose="020B0604020202020204" pitchFamily="34" charset="0"/>
              </a:rPr>
              <a:t>Example: Document classification using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846" y="1923637"/>
                <a:ext cx="8396257" cy="3589768"/>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Given a set of labeled data consisting of documents (</a:t>
                </a:r>
                <a:r>
                  <a:rPr lang="en-US" sz="1800" b="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(k), y(k)), determine what class a new document, d, belongs to.  Represent the documents as vector of words:  </a:t>
                </a:r>
                <a14:m>
                  <m:oMath xmlns:m="http://schemas.openxmlformats.org/officeDocument/2006/math">
                    <m:sSub>
                      <m:sSubPr>
                        <m:ctrlPr>
                          <a:rPr lang="en-US" sz="1800" i="1">
                            <a:latin typeface="Cambria Math" panose="02040503050406030204" pitchFamily="18" charset="0"/>
                            <a:cs typeface="Arial" charset="0"/>
                          </a:rPr>
                        </m:ctrlPr>
                      </m:sSubPr>
                      <m:e>
                        <m:r>
                          <a:rPr lang="en-US" sz="1800" b="1" i="1">
                            <a:latin typeface="Cambria Math" panose="02040503050406030204" pitchFamily="18" charset="0"/>
                            <a:cs typeface="Arial" charset="0"/>
                          </a:rPr>
                          <m:t>𝒙</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=1</m:t>
                    </m:r>
                  </m:oMath>
                </a14:m>
                <a:r>
                  <a:rPr lang="en-US" sz="1800" dirty="0">
                    <a:latin typeface="Calibri" panose="020F0502020204030204" pitchFamily="34" charset="0"/>
                    <a:cs typeface="Calibri" panose="020F0502020204030204" pitchFamily="34" charset="0"/>
                  </a:rPr>
                  <a:t> if word j is in document, d.</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Possible classifications: spam, source of news story, research paper, fake news.</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Models: </a:t>
                </a:r>
              </a:p>
              <a:p>
                <a:pPr marL="600075" lvl="1"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 classes.  𝜃</a:t>
                </a:r>
                <a:r>
                  <a:rPr lang="en-US" sz="1800" baseline="-25000" dirty="0">
                    <a:latin typeface="Calibri" panose="020F0502020204030204" pitchFamily="34" charset="0"/>
                    <a:cs typeface="Calibri" panose="020F0502020204030204" pitchFamily="34" charset="0"/>
                  </a:rPr>
                  <a:t>c</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c1</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c2</a:t>
                </a:r>
                <a:r>
                  <a:rPr lang="en-US" sz="1800" dirty="0">
                    <a:latin typeface="Calibri" panose="020F0502020204030204" pitchFamily="34" charset="0"/>
                    <a:cs typeface="Calibri" panose="020F0502020204030204" pitchFamily="34" charset="0"/>
                  </a:rPr>
                  <a:t>, …, 𝜃</a:t>
                </a:r>
                <a:r>
                  <a:rPr lang="en-US" sz="1800" baseline="-25000" dirty="0">
                    <a:latin typeface="Calibri" panose="020F0502020204030204" pitchFamily="34" charset="0"/>
                    <a:cs typeface="Calibri" panose="020F0502020204030204" pitchFamily="34" charset="0"/>
                  </a:rPr>
                  <a:t>c|D|</a:t>
                </a:r>
                <a:r>
                  <a:rPr lang="en-US" sz="1800" dirty="0">
                    <a:latin typeface="Calibri" panose="020F0502020204030204" pitchFamily="34" charset="0"/>
                    <a:cs typeface="Calibri" panose="020F0502020204030204" pitchFamily="34" charset="0"/>
                  </a:rPr>
                  <a:t>}.  𝜃</a:t>
                </a:r>
                <a:r>
                  <a:rPr lang="en-US" sz="1800" baseline="-25000" dirty="0">
                    <a:latin typeface="Calibri" panose="020F0502020204030204" pitchFamily="34" charset="0"/>
                    <a:cs typeface="Calibri" panose="020F0502020204030204" pitchFamily="34" charset="0"/>
                  </a:rPr>
                  <a:t>cj </a:t>
                </a:r>
                <a:r>
                  <a:rPr lang="en-US" sz="1800" dirty="0">
                    <a:latin typeface="Calibri" panose="020F0502020204030204" pitchFamily="34" charset="0"/>
                    <a:cs typeface="Calibri" panose="020F0502020204030204" pitchFamily="34" charset="0"/>
                  </a:rPr>
                  <a:t>= P(word j occurs in document from class c).</a:t>
                </a:r>
              </a:p>
              <a:p>
                <a:pPr marL="600075" lvl="1" indent="-257175" algn="l">
                  <a:lnSpc>
                    <a:spcPct val="100000"/>
                  </a:lnSpc>
                  <a:spcBef>
                    <a:spcPts val="0"/>
                  </a:spcBef>
                  <a:buFont typeface="Arial" panose="020B0604020202020204" pitchFamily="34" charset="0"/>
                  <a:buChar char="•"/>
                </a:pPr>
                <a14:m>
                  <m:oMath xmlns:m="http://schemas.openxmlformats.org/officeDocument/2006/math">
                    <m:nary>
                      <m:naryPr>
                        <m:chr m:val="∑"/>
                        <m:ctrlPr>
                          <a:rPr lang="en-US" sz="1800" i="1" smtClean="0">
                            <a:latin typeface="Cambria Math" panose="02040503050406030204" pitchFamily="18" charset="0"/>
                            <a:cs typeface="Arial" charset="0"/>
                          </a:rPr>
                        </m:ctrlPr>
                      </m:naryPr>
                      <m:sub>
                        <m:r>
                          <m:rPr>
                            <m:brk m:alnAt="23"/>
                          </m:rPr>
                          <a:rPr lang="en-US" sz="1800" b="0" i="1" smtClean="0">
                            <a:latin typeface="Cambria Math" panose="02040503050406030204" pitchFamily="18" charset="0"/>
                            <a:cs typeface="Arial" charset="0"/>
                          </a:rPr>
                          <m:t>𝑗</m:t>
                        </m:r>
                      </m:sub>
                      <m:sup/>
                      <m:e>
                        <m:sSub>
                          <m:sSubPr>
                            <m:ctrlPr>
                              <a:rPr lang="en-US" sz="1800" i="1" smtClean="0">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nary>
                  </m:oMath>
                </a14:m>
                <a:r>
                  <a:rPr lang="en-US" sz="1800" dirty="0">
                    <a:latin typeface="Calibri" panose="020F0502020204030204" pitchFamily="34" charset="0"/>
                    <a:cs typeface="Calibri" panose="020F0502020204030204" pitchFamily="34" charset="0"/>
                  </a:rPr>
                  <a:t> = 1, </a:t>
                </a:r>
                <a14:m>
                  <m:oMath xmlns:m="http://schemas.openxmlformats.org/officeDocument/2006/math">
                    <m:r>
                      <a:rPr lang="en-US" sz="1800" b="0" i="1" smtClean="0">
                        <a:latin typeface="Cambria Math" panose="02040503050406030204" pitchFamily="18" charset="0"/>
                        <a:cs typeface="Arial" charset="0"/>
                      </a:rPr>
                      <m:t>𝑃</m:t>
                    </m:r>
                    <m:d>
                      <m:dPr>
                        <m:ctrlPr>
                          <a:rPr lang="en-US" sz="1800" b="0" i="1" smtClean="0">
                            <a:latin typeface="Cambria Math" panose="02040503050406030204" pitchFamily="18" charset="0"/>
                            <a:cs typeface="Arial" charset="0"/>
                          </a:rPr>
                        </m:ctrlPr>
                      </m:dPr>
                      <m:e>
                        <m:r>
                          <a:rPr lang="en-US" sz="1800" b="0" i="1" smtClean="0">
                            <a:latin typeface="Cambria Math" panose="02040503050406030204" pitchFamily="18" charset="0"/>
                            <a:cs typeface="Arial" charset="0"/>
                          </a:rPr>
                          <m:t>𝑑</m:t>
                        </m:r>
                      </m:e>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m:t>
                            </m:r>
                          </m:sub>
                        </m:sSub>
                      </m:e>
                    </m:d>
                    <m:r>
                      <a:rPr lang="en-US" sz="1800" b="0" i="1" smtClean="0">
                        <a:latin typeface="Cambria Math" panose="02040503050406030204" pitchFamily="18" charset="0"/>
                        <a:cs typeface="Arial" charset="0"/>
                      </a:rPr>
                      <m:t>= </m:t>
                    </m:r>
                    <m:f>
                      <m:fPr>
                        <m:ctrlPr>
                          <a:rPr lang="en-US" sz="1800" b="0" i="1" smtClean="0">
                            <a:latin typeface="Cambria Math" panose="02040503050406030204" pitchFamily="18" charset="0"/>
                            <a:cs typeface="Arial" charset="0"/>
                          </a:rPr>
                        </m:ctrlPr>
                      </m:fPr>
                      <m:num>
                        <m:d>
                          <m:dPr>
                            <m:ctrlPr>
                              <a:rPr lang="en-US" sz="1800" b="0" i="1" smtClean="0">
                                <a:latin typeface="Cambria Math" panose="02040503050406030204" pitchFamily="18" charset="0"/>
                                <a:cs typeface="Arial" charset="0"/>
                              </a:rPr>
                            </m:ctrlPr>
                          </m:dPr>
                          <m:e>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e>
                            </m:nary>
                          </m:e>
                        </m:d>
                        <m:r>
                          <a:rPr lang="en-US" sz="1800" b="0" i="1" smtClean="0">
                            <a:latin typeface="Cambria Math" panose="02040503050406030204" pitchFamily="18" charset="0"/>
                            <a:cs typeface="Arial" charset="0"/>
                          </a:rPr>
                          <m:t>!</m:t>
                        </m:r>
                      </m:num>
                      <m:den>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r>
                              <a:rPr lang="en-US" sz="1800" b="0" i="1" smtClean="0">
                                <a:latin typeface="Cambria Math" panose="02040503050406030204" pitchFamily="18" charset="0"/>
                                <a:cs typeface="Arial" charset="0"/>
                              </a:rPr>
                              <m:t>!</m:t>
                            </m:r>
                          </m:e>
                        </m:nary>
                      </m:den>
                    </m:f>
                    <m:r>
                      <a:rPr lang="en-US" sz="1800" b="0" i="1" smtClean="0">
                        <a:latin typeface="Cambria Math" panose="02040503050406030204" pitchFamily="18" charset="0"/>
                        <a:cs typeface="Arial" charset="0"/>
                      </a:rPr>
                      <m:t> </m:t>
                    </m:r>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𝑗</m:t>
                        </m:r>
                      </m:sub>
                      <m:sup/>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𝜃</m:t>
                                </m:r>
                              </m:e>
                              <m:sub>
                                <m:r>
                                  <a:rPr lang="en-US" sz="1800" b="0" i="1" smtClean="0">
                                    <a:latin typeface="Cambria Math" panose="02040503050406030204" pitchFamily="18" charset="0"/>
                                    <a:cs typeface="Arial" charset="0"/>
                                  </a:rPr>
                                  <m:t>𝑐𝑗</m:t>
                                </m:r>
                              </m:sub>
                            </m:sSub>
                          </m:e>
                          <m: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𝑗</m:t>
                                </m:r>
                              </m:sub>
                            </m:sSub>
                          </m:sup>
                        </m:sSup>
                      </m:e>
                    </m:nary>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Compute dictionary D over training set.</a:t>
                </a: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Estimate class priors by counting: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𝑁</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den>
                    </m:f>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cs typeface="Arial" charset="0"/>
                      </a:rPr>
                      <m:t>h</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arg</m:t>
                        </m:r>
                      </m:fName>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𝑚𝑎𝑥</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 (</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𝑃</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𝑐</m:t>
                            </m:r>
                          </m:e>
                        </m:d>
                        <m:r>
                          <a:rPr lang="en-US" sz="1800" i="1">
                            <a:latin typeface="Cambria Math" panose="02040503050406030204" pitchFamily="18" charset="0"/>
                            <a:cs typeface="Arial" charset="0"/>
                          </a:rPr>
                          <m:t>+ </m:t>
                        </m:r>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e>
                    </m:func>
                  </m:oMath>
                </a14:m>
                <a:r>
                  <a:rPr lang="en-US" sz="1800" dirty="0">
                    <a:latin typeface="Calibri" panose="020F0502020204030204" pitchFamily="34" charset="0"/>
                    <a:cs typeface="Calibri" panose="020F0502020204030204" pitchFamily="34" charset="0"/>
                  </a:rPr>
                  <a:t>) , where </a:t>
                </a:r>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𝑤</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up>
                        <m:r>
                          <a:rPr lang="en-US" sz="1800" i="1">
                            <a:latin typeface="Cambria Math" panose="02040503050406030204" pitchFamily="18" charset="0"/>
                            <a:cs typeface="Arial" charset="0"/>
                          </a:rPr>
                          <m:t>′</m:t>
                        </m:r>
                      </m:sup>
                    </m:sSubSup>
                    <m:r>
                      <a:rPr lang="en-US" sz="1800" i="1">
                        <a:latin typeface="Cambria Math" panose="02040503050406030204" pitchFamily="18" charset="0"/>
                        <a:cs typeface="Arial" charset="0"/>
                      </a:rPr>
                      <m:t>)</m:t>
                    </m:r>
                  </m:oMath>
                </a14:m>
                <a:endParaRPr lang="en-US" sz="1800" dirty="0">
                  <a:latin typeface="Calibri" panose="020F0502020204030204" pitchFamily="34" charset="0"/>
                  <a:cs typeface="Calibri" panose="020F0502020204030204" pitchFamily="34" charset="0"/>
                </a:endParaRPr>
              </a:p>
              <a:p>
                <a:pPr marL="257175" indent="-257175" algn="l">
                  <a:lnSpc>
                    <a:spcPct val="100000"/>
                  </a:lnSpc>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Likelihood: </a:t>
                </a:r>
                <a14:m>
                  <m:oMath xmlns:m="http://schemas.openxmlformats.org/officeDocument/2006/math">
                    <m:r>
                      <a:rPr lang="en-US" sz="1800" i="1">
                        <a:latin typeface="Cambria Math" panose="02040503050406030204" pitchFamily="18" charset="0"/>
                        <a:cs typeface="Arial" charset="0"/>
                      </a:rPr>
                      <m:t>𝑃</m:t>
                    </m:r>
                    <m:d>
                      <m:dPr>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𝑑</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d>
                          <m:dPr>
                            <m:ctrlPr>
                              <a:rPr lang="en-US" sz="1800" i="1">
                                <a:latin typeface="Cambria Math" panose="02040503050406030204" pitchFamily="18" charset="0"/>
                                <a:cs typeface="Arial" charset="0"/>
                              </a:rPr>
                            </m:ctrlPr>
                          </m:dPr>
                          <m:e>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e>
                            </m:nary>
                          </m:e>
                        </m:d>
                        <m:r>
                          <a:rPr lang="en-US" sz="1800" i="1">
                            <a:latin typeface="Cambria Math" panose="02040503050406030204" pitchFamily="18" charset="0"/>
                            <a:cs typeface="Arial" charset="0"/>
                          </a:rPr>
                          <m:t>!</m:t>
                        </m:r>
                      </m:num>
                      <m:den>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a:rPr lang="en-US" sz="1800" i="1">
                                <a:latin typeface="Cambria Math" panose="02040503050406030204" pitchFamily="18" charset="0"/>
                                <a:cs typeface="Arial" charset="0"/>
                              </a:rPr>
                              <m:t>!</m:t>
                            </m:r>
                          </m:e>
                        </m:nary>
                      </m:den>
                    </m:f>
                    <m:nary>
                      <m:naryPr>
                        <m:chr m:val="∏"/>
                        <m:supHide m:val="on"/>
                        <m:ctrlPr>
                          <a:rPr lang="en-US" sz="1800" i="1">
                            <a:latin typeface="Cambria Math" panose="02040503050406030204" pitchFamily="18" charset="0"/>
                            <a:cs typeface="Arial" charset="0"/>
                          </a:rPr>
                        </m:ctrlPr>
                      </m:naryPr>
                      <m:sub>
                        <m:r>
                          <m:rPr>
                            <m:brk m:alnAt="7"/>
                          </m:rPr>
                          <a:rPr lang="en-US" sz="1800" i="1">
                            <a:latin typeface="Cambria Math" panose="02040503050406030204" pitchFamily="18" charset="0"/>
                            <a:cs typeface="Arial" charset="0"/>
                          </a:rPr>
                          <m:t>𝑗</m:t>
                        </m:r>
                      </m:sub>
                      <m:sup/>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sup>
                        </m:sSup>
                      </m:e>
                    </m:nary>
                  </m:oMath>
                </a14:m>
                <a:r>
                  <a:rPr lang="en-US" sz="1800" dirty="0">
                    <a:latin typeface="Calibri" panose="020F0502020204030204" pitchFamily="34" charset="0"/>
                    <a:cs typeface="Calibri" panose="020F0502020204030204" pitchFamily="34" charset="0"/>
                  </a:rPr>
                  <a:t>, </a:t>
                </a:r>
                <a14:m>
                  <m:oMath xmlns:m="http://schemas.openxmlformats.org/officeDocument/2006/math">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m:t>
                                </m:r>
                              </m:sub>
                            </m:sSub>
                          </m:e>
                          <m:e>
                            <m:r>
                              <a:rPr lang="en-US" sz="1800" i="1">
                                <a:latin typeface="Cambria Math" panose="02040503050406030204" pitchFamily="18" charset="0"/>
                                <a:cs typeface="Arial" charset="0"/>
                              </a:rPr>
                              <m:t>𝑑</m:t>
                            </m:r>
                          </m:e>
                        </m:d>
                      </m:e>
                    </m:func>
                    <m:r>
                      <a:rPr lang="en-US" sz="1800" i="1">
                        <a:latin typeface="Cambria Math" panose="02040503050406030204" pitchFamily="18" charset="0"/>
                        <a:cs typeface="Arial" charset="0"/>
                      </a:rPr>
                      <m: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ln</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𝑃</m:t>
                                </m:r>
                              </m:e>
                              <m:sub>
                                <m:r>
                                  <a:rPr lang="en-US" sz="1800" i="1">
                                    <a:latin typeface="Cambria Math" panose="02040503050406030204" pitchFamily="18" charset="0"/>
                                    <a:cs typeface="Arial" charset="0"/>
                                  </a:rPr>
                                  <m:t>𝑐</m:t>
                                </m:r>
                              </m:sub>
                            </m:sSub>
                          </m:e>
                        </m:d>
                      </m:e>
                    </m:func>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𝐷</m:t>
                        </m:r>
                        <m:r>
                          <a:rPr lang="en-US" sz="1800" i="1">
                            <a:latin typeface="Cambria Math" panose="02040503050406030204" pitchFamily="18" charset="0"/>
                            <a:cs typeface="Arial" charset="0"/>
                          </a:rPr>
                          <m:t>|</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𝑥</m:t>
                            </m:r>
                          </m:e>
                          <m:sub>
                            <m:r>
                              <a:rPr lang="en-US" sz="1800" i="1">
                                <a:latin typeface="Cambria Math" panose="02040503050406030204" pitchFamily="18" charset="0"/>
                                <a:cs typeface="Arial" charset="0"/>
                              </a:rPr>
                              <m:t>𝑗</m:t>
                            </m:r>
                          </m:sub>
                        </m:sSub>
                        <m:r>
                          <m:rPr>
                            <m:sty m:val="p"/>
                          </m:rPr>
                          <a:rPr lang="en-US" sz="1800">
                            <a:latin typeface="Cambria Math" panose="02040503050406030204" pitchFamily="18" charset="0"/>
                            <a:cs typeface="Arial" charset="0"/>
                          </a:rPr>
                          <m:t>ln</m:t>
                        </m:r>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𝜃</m:t>
                            </m:r>
                          </m:e>
                          <m:sub>
                            <m:r>
                              <a:rPr lang="en-US" sz="1800" i="1">
                                <a:latin typeface="Cambria Math" panose="02040503050406030204" pitchFamily="18" charset="0"/>
                                <a:cs typeface="Arial" charset="0"/>
                              </a:rPr>
                              <m:t>𝑐𝑗</m:t>
                            </m:r>
                          </m:sub>
                        </m:sSub>
                        <m:r>
                          <a:rPr lang="en-US" sz="1800" i="1">
                            <a:latin typeface="Cambria Math" panose="02040503050406030204" pitchFamily="18" charset="0"/>
                            <a:cs typeface="Arial" charset="0"/>
                          </a:rPr>
                          <m:t>)</m:t>
                        </m:r>
                      </m:e>
                    </m:nary>
                  </m:oMath>
                </a14:m>
                <a:r>
                  <a:rPr lang="en-US" sz="1800" dirty="0">
                    <a:latin typeface="Calibri" panose="020F0502020204030204" pitchFamily="34" charset="0"/>
                    <a:cs typeface="Calibri" panose="020F0502020204030204" pitchFamily="34" charset="0"/>
                  </a:rPr>
                  <a:t>.</a:t>
                </a:r>
              </a:p>
              <a:p>
                <a:pPr marL="257175" indent="-257175" algn="l">
                  <a:buFont typeface="Arial" panose="020B0604020202020204" pitchFamily="34" charset="0"/>
                  <a:buChar char="•"/>
                </a:pPr>
                <a:endParaRPr lang="en-US" sz="1500" dirty="0">
                  <a:latin typeface="Arial" charset="0"/>
                  <a:cs typeface="Arial" charset="0"/>
                </a:endParaRPr>
              </a:p>
              <a:p>
                <a:pPr marL="257175" indent="-257175" algn="l">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846" y="1923637"/>
                <a:ext cx="8396257" cy="3589768"/>
              </a:xfrm>
              <a:blipFill>
                <a:blip r:embed="rId3"/>
                <a:stretch>
                  <a:fillRect l="-453" t="-707" b="-24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94331" y="6292452"/>
            <a:ext cx="1600200" cy="273844"/>
          </a:xfrm>
        </p:spPr>
        <p:txBody>
          <a:bodyPr/>
          <a:lstStyle/>
          <a:p>
            <a:fld id="{FA32F8ED-EEB4-4D51-9E8E-3B145D9B9811}" type="slidenum">
              <a:rPr lang="en-US" smtClean="0"/>
              <a:pPr/>
              <a:t>56</a:t>
            </a:fld>
            <a:endParaRPr lang="en-US" dirty="0"/>
          </a:p>
        </p:txBody>
      </p:sp>
      <p:sp>
        <p:nvSpPr>
          <p:cNvPr id="4" name="TextBox 3">
            <a:extLst>
              <a:ext uri="{FF2B5EF4-FFF2-40B4-BE49-F238E27FC236}">
                <a16:creationId xmlns:a16="http://schemas.microsoft.com/office/drawing/2014/main" id="{75360894-895D-C14B-A9E1-C4E00673176D}"/>
              </a:ext>
            </a:extLst>
          </p:cNvPr>
          <p:cNvSpPr txBox="1"/>
          <p:nvPr/>
        </p:nvSpPr>
        <p:spPr>
          <a:xfrm>
            <a:off x="149469" y="6292452"/>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1761500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4" y="308370"/>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kNN</a:t>
            </a:r>
          </a:p>
        </p:txBody>
      </p:sp>
      <p:sp>
        <p:nvSpPr>
          <p:cNvPr id="3" name="Content Placeholder 2"/>
          <p:cNvSpPr>
            <a:spLocks noGrp="1"/>
          </p:cNvSpPr>
          <p:nvPr>
            <p:ph idx="1"/>
          </p:nvPr>
        </p:nvSpPr>
        <p:spPr>
          <a:xfrm>
            <a:off x="320040" y="2352675"/>
            <a:ext cx="8576311" cy="189840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Find k nearest points to x in training set.</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Use majority vote.</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Somewhat computationally expensive during operational phase.</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57</a:t>
            </a:fld>
            <a:endParaRPr lang="en-US" dirty="0"/>
          </a:p>
        </p:txBody>
      </p:sp>
    </p:spTree>
    <p:extLst>
      <p:ext uri="{BB962C8B-B14F-4D97-AF65-F5344CB8AC3E}">
        <p14:creationId xmlns:p14="http://schemas.microsoft.com/office/powerpoint/2010/main" val="138749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5" y="26469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Classification: SVM</a:t>
            </a:r>
          </a:p>
        </p:txBody>
      </p:sp>
      <p:sp>
        <p:nvSpPr>
          <p:cNvPr id="3" name="Content Placeholder 2"/>
          <p:cNvSpPr>
            <a:spLocks noGrp="1"/>
          </p:cNvSpPr>
          <p:nvPr>
            <p:ph idx="1"/>
          </p:nvPr>
        </p:nvSpPr>
        <p:spPr>
          <a:xfrm>
            <a:off x="194615" y="1578642"/>
            <a:ext cx="6648151" cy="4802060"/>
          </a:xfrm>
        </p:spPr>
        <p:txBody>
          <a:bodyPr>
            <a:noAutofit/>
          </a:bodyPr>
          <a:lstStyle/>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Imagine we have two classes we wish to predict from data.  </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In the picture on the right, data points are colored to indicate whether they represent a “red” characteristic or a “blue” characteristic.  In this case, the red and blue class is separated by a line (more generally, a hyperplane) and the “learning” problem is to determine the hyperplane, separating the values for which the minimum distance from the points and the hyperplane and which side of the hyperplane determines which characteristics.</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margin is the minimum distance from data points and the separating hyperplane.  The margin could be measured vertically, horizontally or orthogonally to the hyperplane.</a:t>
            </a:r>
          </a:p>
          <a:p>
            <a:pPr marL="257175" indent="-257175" algn="l">
              <a:spcBef>
                <a:spcPts val="30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Some background: A hyperspace in R</a:t>
            </a:r>
            <a:r>
              <a:rPr lang="en-US" sz="1800" baseline="30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is the set of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satisfying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 0.  One side of the hyperplane consists of the points, </a:t>
            </a:r>
            <a:r>
              <a:rPr lang="en-US" sz="1800" b="1" dirty="0">
                <a:latin typeface="Calibri" panose="020F0502020204030204" pitchFamily="34" charset="0"/>
                <a:ea typeface="Arial" charset="0"/>
                <a:cs typeface="Calibri" panose="020F0502020204030204" pitchFamily="34" charset="0"/>
              </a:rPr>
              <a:t>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&gt; 0 and the other side consists of the points,</a:t>
            </a:r>
            <a:r>
              <a:rPr lang="en-US" sz="1800" b="1" dirty="0">
                <a:latin typeface="Calibri" panose="020F0502020204030204" pitchFamily="34" charset="0"/>
                <a:ea typeface="Arial" charset="0"/>
                <a:cs typeface="Calibri" panose="020F0502020204030204" pitchFamily="34" charset="0"/>
              </a:rPr>
              <a:t> x</a:t>
            </a:r>
            <a:r>
              <a:rPr lang="en-US" sz="1800" dirty="0">
                <a:latin typeface="Calibri" panose="020F0502020204030204" pitchFamily="34" charset="0"/>
                <a:ea typeface="Arial" charset="0"/>
                <a:cs typeface="Calibri" panose="020F0502020204030204" pitchFamily="34" charset="0"/>
              </a:rPr>
              <a:t>, such that w</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1</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2</a:t>
            </a:r>
            <a:r>
              <a:rPr lang="en-US" sz="1800" dirty="0">
                <a:latin typeface="Calibri" panose="020F0502020204030204" pitchFamily="34" charset="0"/>
                <a:ea typeface="Arial" charset="0"/>
                <a:cs typeface="Calibri" panose="020F0502020204030204" pitchFamily="34" charset="0"/>
              </a:rPr>
              <a:t> + … + w</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x</a:t>
            </a:r>
            <a:r>
              <a:rPr lang="en-US" sz="1800" baseline="-25000" dirty="0">
                <a:latin typeface="Calibri" panose="020F0502020204030204" pitchFamily="34" charset="0"/>
                <a:ea typeface="Arial" charset="0"/>
                <a:cs typeface="Calibri" panose="020F0502020204030204" pitchFamily="34" charset="0"/>
              </a:rPr>
              <a:t>p</a:t>
            </a:r>
            <a:r>
              <a:rPr lang="en-US" sz="1800" dirty="0">
                <a:latin typeface="Calibri" panose="020F0502020204030204" pitchFamily="34" charset="0"/>
                <a:ea typeface="Arial" charset="0"/>
                <a:cs typeface="Calibri" panose="020F0502020204030204" pitchFamily="34" charset="0"/>
              </a:rPr>
              <a:t> + w</a:t>
            </a:r>
            <a:r>
              <a:rPr lang="en-US" sz="1800" baseline="-25000" dirty="0">
                <a:latin typeface="Calibri" panose="020F0502020204030204" pitchFamily="34" charset="0"/>
                <a:ea typeface="Arial" charset="0"/>
                <a:cs typeface="Calibri" panose="020F0502020204030204" pitchFamily="34" charset="0"/>
              </a:rPr>
              <a:t>0</a:t>
            </a:r>
            <a:r>
              <a:rPr lang="en-US" sz="1800" dirty="0">
                <a:latin typeface="Calibri" panose="020F0502020204030204" pitchFamily="34" charset="0"/>
                <a:ea typeface="Arial" charset="0"/>
                <a:cs typeface="Calibri" panose="020F0502020204030204" pitchFamily="34" charset="0"/>
              </a:rPr>
              <a:t> &lt; 0.</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36719" y="6196907"/>
            <a:ext cx="1600200" cy="273844"/>
          </a:xfrm>
        </p:spPr>
        <p:txBody>
          <a:bodyPr/>
          <a:lstStyle/>
          <a:p>
            <a:fld id="{FA32F8ED-EEB4-4D51-9E8E-3B145D9B9811}" type="slidenum">
              <a:rPr lang="en-US" smtClean="0"/>
              <a:pPr/>
              <a:t>58</a:t>
            </a:fld>
            <a:endParaRPr lang="en-US" dirty="0"/>
          </a:p>
        </p:txBody>
      </p:sp>
      <p:cxnSp>
        <p:nvCxnSpPr>
          <p:cNvPr id="6" name="Straight Connector 5">
            <a:extLst>
              <a:ext uri="{FF2B5EF4-FFF2-40B4-BE49-F238E27FC236}">
                <a16:creationId xmlns:a16="http://schemas.microsoft.com/office/drawing/2014/main" id="{7180DB58-C904-D44E-94AA-82071274F0B1}"/>
              </a:ext>
            </a:extLst>
          </p:cNvPr>
          <p:cNvCxnSpPr>
            <a:cxnSpLocks/>
          </p:cNvCxnSpPr>
          <p:nvPr/>
        </p:nvCxnSpPr>
        <p:spPr>
          <a:xfrm>
            <a:off x="7047004" y="2791984"/>
            <a:ext cx="0" cy="1607923"/>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FDFE6F-0C5A-8E44-BE62-156696AC6040}"/>
              </a:ext>
            </a:extLst>
          </p:cNvPr>
          <p:cNvCxnSpPr>
            <a:cxnSpLocks/>
          </p:cNvCxnSpPr>
          <p:nvPr/>
        </p:nvCxnSpPr>
        <p:spPr>
          <a:xfrm flipH="1">
            <a:off x="7047004" y="4399907"/>
            <a:ext cx="190897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CB84F0-216D-7D46-BCE5-024690030ED9}"/>
              </a:ext>
            </a:extLst>
          </p:cNvPr>
          <p:cNvCxnSpPr>
            <a:cxnSpLocks/>
          </p:cNvCxnSpPr>
          <p:nvPr/>
        </p:nvCxnSpPr>
        <p:spPr>
          <a:xfrm>
            <a:off x="7268433" y="2564916"/>
            <a:ext cx="1415401" cy="1607923"/>
          </a:xfrm>
          <a:prstGeom prst="line">
            <a:avLst/>
          </a:prstGeom>
          <a:ln w="15875">
            <a:solidFill>
              <a:srgbClr val="12CC4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A65FD81-8CBF-A44E-AB7B-31CF77F43847}"/>
              </a:ext>
            </a:extLst>
          </p:cNvPr>
          <p:cNvSpPr/>
          <p:nvPr/>
        </p:nvSpPr>
        <p:spPr>
          <a:xfrm>
            <a:off x="7346374" y="29398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1B6D6FFC-BA13-F543-9868-18FF42B5EEEA}"/>
              </a:ext>
            </a:extLst>
          </p:cNvPr>
          <p:cNvSpPr/>
          <p:nvPr/>
        </p:nvSpPr>
        <p:spPr>
          <a:xfrm>
            <a:off x="7731334" y="2683213"/>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58624A30-514B-9847-BD71-9A5B076FB7B7}"/>
              </a:ext>
            </a:extLst>
          </p:cNvPr>
          <p:cNvSpPr/>
          <p:nvPr/>
        </p:nvSpPr>
        <p:spPr>
          <a:xfrm>
            <a:off x="7363812" y="355917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9E0A200C-A876-784E-86F6-63ABD64ADEDB}"/>
              </a:ext>
            </a:extLst>
          </p:cNvPr>
          <p:cNvSpPr/>
          <p:nvPr/>
        </p:nvSpPr>
        <p:spPr>
          <a:xfrm>
            <a:off x="7676905" y="360252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0E0950E1-EB87-7443-A1F7-AD02780111E2}"/>
              </a:ext>
            </a:extLst>
          </p:cNvPr>
          <p:cNvSpPr/>
          <p:nvPr/>
        </p:nvSpPr>
        <p:spPr>
          <a:xfrm>
            <a:off x="7159576" y="3333438"/>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41F7119D-7A14-024F-8A32-7D14744AB1DA}"/>
              </a:ext>
            </a:extLst>
          </p:cNvPr>
          <p:cNvSpPr/>
          <p:nvPr/>
        </p:nvSpPr>
        <p:spPr>
          <a:xfrm>
            <a:off x="7470683" y="39343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8F01AA76-4493-7A41-9A47-C1C7E54558CA}"/>
              </a:ext>
            </a:extLst>
          </p:cNvPr>
          <p:cNvSpPr/>
          <p:nvPr/>
        </p:nvSpPr>
        <p:spPr>
          <a:xfrm>
            <a:off x="8022829" y="3832660"/>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5BD39D9B-4B3B-DF40-9D67-830252212A30}"/>
              </a:ext>
            </a:extLst>
          </p:cNvPr>
          <p:cNvSpPr/>
          <p:nvPr/>
        </p:nvSpPr>
        <p:spPr>
          <a:xfrm>
            <a:off x="7846617" y="4088254"/>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415E8DCB-9755-AC46-AC19-7D8C928FE2E5}"/>
              </a:ext>
            </a:extLst>
          </p:cNvPr>
          <p:cNvSpPr/>
          <p:nvPr/>
        </p:nvSpPr>
        <p:spPr>
          <a:xfrm>
            <a:off x="7180853" y="3823316"/>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5450DBAF-8A98-2048-A4D4-022A9C96F29E}"/>
              </a:ext>
            </a:extLst>
          </p:cNvPr>
          <p:cNvSpPr/>
          <p:nvPr/>
        </p:nvSpPr>
        <p:spPr>
          <a:xfrm>
            <a:off x="7437532" y="3290082"/>
            <a:ext cx="108857" cy="86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Oval 23">
            <a:extLst>
              <a:ext uri="{FF2B5EF4-FFF2-40B4-BE49-F238E27FC236}">
                <a16:creationId xmlns:a16="http://schemas.microsoft.com/office/drawing/2014/main" id="{C6CEDD7E-B49D-9A4E-BD6B-38890348A1FA}"/>
              </a:ext>
            </a:extLst>
          </p:cNvPr>
          <p:cNvSpPr/>
          <p:nvPr/>
        </p:nvSpPr>
        <p:spPr>
          <a:xfrm>
            <a:off x="8574976" y="250104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Oval 24">
            <a:extLst>
              <a:ext uri="{FF2B5EF4-FFF2-40B4-BE49-F238E27FC236}">
                <a16:creationId xmlns:a16="http://schemas.microsoft.com/office/drawing/2014/main" id="{D10734BD-FC84-D148-8E08-3332FEF85027}"/>
              </a:ext>
            </a:extLst>
          </p:cNvPr>
          <p:cNvSpPr/>
          <p:nvPr/>
        </p:nvSpPr>
        <p:spPr>
          <a:xfrm>
            <a:off x="8222129" y="286246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BB23346E-6D36-E246-A4CF-C9503C9C949E}"/>
              </a:ext>
            </a:extLst>
          </p:cNvPr>
          <p:cNvSpPr/>
          <p:nvPr/>
        </p:nvSpPr>
        <p:spPr>
          <a:xfrm>
            <a:off x="8076268" y="3172084"/>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Oval 26">
            <a:extLst>
              <a:ext uri="{FF2B5EF4-FFF2-40B4-BE49-F238E27FC236}">
                <a16:creationId xmlns:a16="http://schemas.microsoft.com/office/drawing/2014/main" id="{B1A26B6B-6925-4D47-99E9-A75AB0DC7887}"/>
              </a:ext>
            </a:extLst>
          </p:cNvPr>
          <p:cNvSpPr/>
          <p:nvPr/>
        </p:nvSpPr>
        <p:spPr>
          <a:xfrm>
            <a:off x="8603180" y="2853149"/>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Oval 27">
            <a:extLst>
              <a:ext uri="{FF2B5EF4-FFF2-40B4-BE49-F238E27FC236}">
                <a16:creationId xmlns:a16="http://schemas.microsoft.com/office/drawing/2014/main" id="{BAAB31CE-601C-374D-85FD-DE0FA0382588}"/>
              </a:ext>
            </a:extLst>
          </p:cNvPr>
          <p:cNvSpPr/>
          <p:nvPr/>
        </p:nvSpPr>
        <p:spPr>
          <a:xfrm>
            <a:off x="8328062" y="3368877"/>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Oval 28">
            <a:extLst>
              <a:ext uri="{FF2B5EF4-FFF2-40B4-BE49-F238E27FC236}">
                <a16:creationId xmlns:a16="http://schemas.microsoft.com/office/drawing/2014/main" id="{D34EA52C-1670-6E45-A945-8E0F21713B29}"/>
              </a:ext>
            </a:extLst>
          </p:cNvPr>
          <p:cNvSpPr/>
          <p:nvPr/>
        </p:nvSpPr>
        <p:spPr>
          <a:xfrm>
            <a:off x="8608129" y="3141382"/>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Oval 29">
            <a:extLst>
              <a:ext uri="{FF2B5EF4-FFF2-40B4-BE49-F238E27FC236}">
                <a16:creationId xmlns:a16="http://schemas.microsoft.com/office/drawing/2014/main" id="{730DBAE0-F22B-C443-AFAE-F3E595D9350B}"/>
              </a:ext>
            </a:extLst>
          </p:cNvPr>
          <p:cNvSpPr/>
          <p:nvPr/>
        </p:nvSpPr>
        <p:spPr>
          <a:xfrm>
            <a:off x="8712037" y="3411806"/>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07349438-8A12-F84A-B65F-1976610E51EF}"/>
              </a:ext>
            </a:extLst>
          </p:cNvPr>
          <p:cNvSpPr/>
          <p:nvPr/>
        </p:nvSpPr>
        <p:spPr>
          <a:xfrm>
            <a:off x="8608128" y="3743395"/>
            <a:ext cx="108857" cy="8671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46" y="221926"/>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546" y="1887433"/>
                <a:ext cx="8186746" cy="3960707"/>
              </a:xfrm>
            </p:spPr>
            <p:txBody>
              <a:bodyPr>
                <a:noAutofit/>
              </a:bodyPr>
              <a:lstStyle/>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Again, we have m training points (</a:t>
                </a:r>
                <a:r>
                  <a:rPr lang="en-US" sz="1800" b="1" dirty="0">
                    <a:latin typeface="Arial" charset="0"/>
                    <a:ea typeface="Arial" charset="0"/>
                    <a:cs typeface="Arial" charset="0"/>
                  </a:rPr>
                  <a:t>x</a:t>
                </a:r>
                <a:r>
                  <a:rPr lang="en-US" sz="1800" dirty="0">
                    <a:latin typeface="Arial" charset="0"/>
                    <a:ea typeface="Arial" charset="0"/>
                    <a:cs typeface="Arial" charset="0"/>
                  </a:rPr>
                  <a:t>(k), y(k)), y(k)= ±1.</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h</a:t>
                </a:r>
                <a:r>
                  <a:rPr lang="en-US" sz="1800" baseline="-25000" dirty="0">
                    <a:latin typeface="Arial" charset="0"/>
                    <a:ea typeface="Arial" charset="0"/>
                    <a:cs typeface="Arial" charset="0"/>
                  </a:rPr>
                  <a:t>w,b</a:t>
                </a:r>
                <a:r>
                  <a:rPr lang="en-US" sz="1800" dirty="0">
                    <a:latin typeface="Arial" charset="0"/>
                    <a:ea typeface="Arial" charset="0"/>
                    <a:cs typeface="Arial" charset="0"/>
                  </a:rPr>
                  <a:t>(</a:t>
                </a:r>
                <a:r>
                  <a:rPr lang="en-US" sz="1800" b="1" dirty="0">
                    <a:latin typeface="Arial" charset="0"/>
                    <a:ea typeface="Arial" charset="0"/>
                    <a:cs typeface="Arial" charset="0"/>
                  </a:rPr>
                  <a:t>x</a:t>
                </a:r>
                <a:r>
                  <a:rPr lang="en-US" sz="1800" dirty="0">
                    <a:latin typeface="Arial" charset="0"/>
                    <a:ea typeface="Arial" charset="0"/>
                    <a:cs typeface="Arial" charset="0"/>
                  </a:rPr>
                  <a:t>) = g(w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 is the classifier where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+b&gt;0 and g(z) = -1 if 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+b&lt;0 (so the “bins” are 1, -1, rather than 1, 0) </a:t>
                </a:r>
              </a:p>
              <a:p>
                <a:pPr marL="257175"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Put 𝛾(k) =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 + b) and 𝛾 = min</a:t>
                </a:r>
                <a:r>
                  <a:rPr lang="en-US" sz="1800" baseline="-25000" dirty="0">
                    <a:latin typeface="Arial" charset="0"/>
                    <a:ea typeface="Arial" charset="0"/>
                    <a:cs typeface="Arial" charset="0"/>
                  </a:rPr>
                  <a:t>k</a:t>
                </a:r>
                <a:r>
                  <a:rPr lang="en-US" sz="1800" dirty="0">
                    <a:latin typeface="Arial" charset="0"/>
                    <a:ea typeface="Arial" charset="0"/>
                    <a:cs typeface="Arial" charset="0"/>
                  </a:rPr>
                  <a:t> 𝛾(k), k = 1,2,…,m, we want to find w to maximize 𝛾.</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1: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 such that y(k)(w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(k)+b) ≥ 𝛾</a:t>
                </a:r>
              </a:p>
              <a:p>
                <a:pPr marL="600075" lvl="1" indent="-257175" algn="l">
                  <a:lnSpc>
                    <a:spcPct val="100000"/>
                  </a:lnSpc>
                  <a:spcBef>
                    <a:spcPts val="150"/>
                  </a:spcBef>
                  <a:buFont typeface="Arial" panose="020B0604020202020204" pitchFamily="34" charset="0"/>
                  <a:buChar char="•"/>
                </a:pPr>
                <a:r>
                  <a:rPr lang="en-US" sz="1800" dirty="0">
                    <a:latin typeface="Arial" charset="0"/>
                    <a:ea typeface="Arial" charset="0"/>
                    <a:cs typeface="Arial" charset="0"/>
                  </a:rPr>
                  <a:t>This is the optimum margin classifier problem.  We could form the Lagrangian and solve this but there is an efficient convex optimization algorithm we could use with a little more work.</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2: </a:t>
                </a:r>
                <a:r>
                  <a:rPr lang="en-US" sz="1800" dirty="0">
                    <a:latin typeface="Arial" charset="0"/>
                    <a:ea typeface="Arial" charset="0"/>
                    <a:cs typeface="Arial" charset="0"/>
                  </a:rPr>
                  <a:t>Find max</a:t>
                </a:r>
                <a:r>
                  <a:rPr lang="en-US" sz="1800" baseline="-25000" dirty="0">
                    <a:latin typeface="Arial" charset="0"/>
                    <a:ea typeface="Arial" charset="0"/>
                    <a:cs typeface="Arial" charset="0"/>
                  </a:rPr>
                  <a:t>𝛾’,w,b </a:t>
                </a:r>
                <a:r>
                  <a:rPr lang="en-US" sz="1800" dirty="0">
                    <a:latin typeface="Arial" charset="0"/>
                    <a:ea typeface="Arial" charset="0"/>
                    <a:cs typeface="Arial" charset="0"/>
                  </a:rPr>
                  <a:t>𝛾’/||w||, 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𝛾’,  𝛾 = 𝛾’/||w||.</a:t>
                </a:r>
              </a:p>
              <a:p>
                <a:pPr marL="257175" indent="-257175" algn="l">
                  <a:lnSpc>
                    <a:spcPct val="100000"/>
                  </a:lnSpc>
                  <a:spcBef>
                    <a:spcPts val="150"/>
                  </a:spcBef>
                  <a:buFont typeface="Arial" panose="020B0604020202020204" pitchFamily="34" charset="0"/>
                  <a:buChar char="•"/>
                </a:pPr>
                <a:r>
                  <a:rPr lang="en-US" sz="1800" b="1" dirty="0">
                    <a:latin typeface="Arial" charset="0"/>
                    <a:ea typeface="Arial" charset="0"/>
                    <a:cs typeface="Arial" charset="0"/>
                  </a:rPr>
                  <a:t>Problem 3: </a:t>
                </a:r>
                <a:r>
                  <a:rPr lang="en-US" sz="1800" dirty="0">
                    <a:latin typeface="Arial" charset="0"/>
                    <a:ea typeface="Arial" charset="0"/>
                    <a:cs typeface="Arial" charset="0"/>
                  </a:rPr>
                  <a:t>Put 𝛾 =1 find min</a:t>
                </a:r>
                <a:r>
                  <a:rPr lang="en-US" sz="1800" baseline="-25000" dirty="0">
                    <a:latin typeface="Arial" charset="0"/>
                    <a:ea typeface="Arial" charset="0"/>
                    <a:cs typeface="Arial" charset="0"/>
                  </a:rPr>
                  <a:t>w,b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oMath>
                </a14:m>
                <a:r>
                  <a:rPr lang="en-US" sz="1800" dirty="0">
                    <a:latin typeface="Arial" charset="0"/>
                    <a:ea typeface="Arial" charset="0"/>
                    <a:cs typeface="Arial" charset="0"/>
                  </a:rPr>
                  <a:t> ||w||</a:t>
                </a:r>
                <a:r>
                  <a:rPr lang="en-US" sz="1800" baseline="30000" dirty="0">
                    <a:latin typeface="Arial" charset="0"/>
                    <a:ea typeface="Arial" charset="0"/>
                    <a:cs typeface="Arial" charset="0"/>
                  </a:rPr>
                  <a:t>2</a:t>
                </a:r>
                <a:r>
                  <a:rPr lang="en-US" sz="1800" dirty="0">
                    <a:latin typeface="Arial" charset="0"/>
                    <a:ea typeface="Arial" charset="0"/>
                    <a:cs typeface="Arial" charset="0"/>
                  </a:rPr>
                  <a:t>,</a:t>
                </a:r>
                <a:r>
                  <a:rPr lang="en-US" sz="1800" baseline="30000" dirty="0">
                    <a:latin typeface="Arial" charset="0"/>
                    <a:ea typeface="Arial" charset="0"/>
                    <a:cs typeface="Arial" charset="0"/>
                  </a:rPr>
                  <a:t>  </a:t>
                </a:r>
                <a:r>
                  <a:rPr lang="en-US" sz="1800" dirty="0">
                    <a:latin typeface="Arial" charset="0"/>
                    <a:ea typeface="Arial" charset="0"/>
                    <a:cs typeface="Arial" charset="0"/>
                  </a:rPr>
                  <a:t>such that y(i)(w</a:t>
                </a:r>
                <a:r>
                  <a:rPr lang="en-US" sz="1800" baseline="30000" dirty="0">
                    <a:latin typeface="Arial" charset="0"/>
                    <a:ea typeface="Arial" charset="0"/>
                    <a:cs typeface="Arial" charset="0"/>
                  </a:rPr>
                  <a:t>T</a:t>
                </a:r>
                <a:r>
                  <a:rPr lang="en-US" sz="1800" b="1" dirty="0">
                    <a:latin typeface="Arial" charset="0"/>
                    <a:ea typeface="Arial" charset="0"/>
                    <a:cs typeface="Arial" charset="0"/>
                  </a:rPr>
                  <a:t>x</a:t>
                </a:r>
                <a:r>
                  <a:rPr lang="en-US" sz="1800" dirty="0">
                    <a:latin typeface="Arial" charset="0"/>
                    <a:ea typeface="Arial" charset="0"/>
                    <a:cs typeface="Arial" charset="0"/>
                  </a:rPr>
                  <a:t>(i)+b) ≥ 1.</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0" indent="0" algn="l">
                  <a:buNone/>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546" y="1887433"/>
                <a:ext cx="8186746" cy="3960707"/>
              </a:xfrm>
              <a:blipFill>
                <a:blip r:embed="rId3"/>
                <a:stretch>
                  <a:fillRect l="-620" t="-639" r="-3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83799" y="6280550"/>
            <a:ext cx="1600200" cy="273844"/>
          </a:xfrm>
        </p:spPr>
        <p:txBody>
          <a:bodyPr/>
          <a:lstStyle/>
          <a:p>
            <a:fld id="{FA32F8ED-EEB4-4D51-9E8E-3B145D9B9811}" type="slidenum">
              <a:rPr lang="en-US" smtClean="0"/>
              <a:pPr/>
              <a:t>59</a:t>
            </a:fld>
            <a:endParaRPr lang="en-US" dirty="0"/>
          </a:p>
        </p:txBody>
      </p:sp>
    </p:spTree>
    <p:extLst>
      <p:ext uri="{BB962C8B-B14F-4D97-AF65-F5344CB8AC3E}">
        <p14:creationId xmlns:p14="http://schemas.microsoft.com/office/powerpoint/2010/main" val="40571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382700"/>
            <a:ext cx="8498920" cy="651272"/>
          </a:xfrm>
        </p:spPr>
        <p:txBody>
          <a:bodyPr anchor="ctr">
            <a:noAutofit/>
          </a:bodyPr>
          <a:lstStyle/>
          <a:p>
            <a:pPr algn="ctr"/>
            <a:r>
              <a:rPr lang="en-US" sz="4000" dirty="0">
                <a:latin typeface="Arial" charset="0"/>
                <a:ea typeface="Arial" charset="0"/>
                <a:cs typeface="Arial" charset="0"/>
              </a:rPr>
              <a:t>Expectation and variance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26099" y="1794527"/>
                <a:ext cx="8686800" cy="3268945"/>
              </a:xfrm>
            </p:spPr>
            <p:txBody>
              <a:bodyPr>
                <a:noAutofit/>
              </a:bodyPr>
              <a:lstStyle/>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expectation, E(X) of a random variable X, representing the outcome of an experiment as </a:t>
                </a:r>
                <a14:m>
                  <m:oMath xmlns:m="http://schemas.openxmlformats.org/officeDocument/2006/math">
                    <m:r>
                      <m:rPr>
                        <m:sty m:val="p"/>
                      </m:rPr>
                      <a:rPr lang="en-US" sz="2000" b="0" i="0" smtClean="0">
                        <a:latin typeface="Cambria Math" panose="02040503050406030204" pitchFamily="18" charset="0"/>
                        <a:cs typeface="Arial" charset="0"/>
                      </a:rPr>
                      <m:t>E</m:t>
                    </m:r>
                    <m:d>
                      <m:dPr>
                        <m:ctrlPr>
                          <a:rPr lang="en-US" sz="2000" b="0" i="0" smtClean="0">
                            <a:latin typeface="Cambria Math" panose="02040503050406030204" pitchFamily="18" charset="0"/>
                            <a:cs typeface="Arial" charset="0"/>
                          </a:rPr>
                        </m:ctrlPr>
                      </m:dPr>
                      <m:e>
                        <m:r>
                          <m:rPr>
                            <m:sty m:val="p"/>
                          </m:rPr>
                          <a:rPr lang="en-US" sz="2000" b="0" i="0" smtClean="0">
                            <a:latin typeface="Cambria Math" panose="02040503050406030204" pitchFamily="18" charset="0"/>
                            <a:cs typeface="Arial" charset="0"/>
                          </a:rPr>
                          <m:t>X</m:t>
                        </m:r>
                      </m:e>
                    </m:d>
                    <m:r>
                      <a:rPr lang="en-US" sz="2000" b="0" i="0" smtClean="0">
                        <a:latin typeface="Cambria Math" panose="02040503050406030204" pitchFamily="18" charset="0"/>
                        <a:cs typeface="Arial" charset="0"/>
                      </a:rPr>
                      <m:t>=</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𝑘</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𝑥</m:t>
                        </m:r>
                        <m:r>
                          <a:rPr lang="en-US" sz="2000" i="1" baseline="-25000">
                            <a:latin typeface="Cambria Math" panose="02040503050406030204" pitchFamily="18" charset="0"/>
                            <a:cs typeface="Arial" charset="0"/>
                          </a:rPr>
                          <m:t>𝑘</m:t>
                        </m:r>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𝑘</m:t>
                            </m:r>
                          </m:sub>
                        </m:sSub>
                        <m:r>
                          <a:rPr lang="en-US" sz="2000" i="1">
                            <a:latin typeface="Cambria Math" panose="02040503050406030204" pitchFamily="18" charset="0"/>
                            <a:cs typeface="Arial" charset="0"/>
                          </a:rPr>
                          <m:t>)</m:t>
                        </m:r>
                      </m:e>
                    </m:nary>
                  </m:oMath>
                </a14:m>
                <a:r>
                  <a:rPr lang="en-US" sz="2000" dirty="0">
                    <a:ea typeface="Arial" charset="0"/>
                    <a:cs typeface="Arial" charset="0"/>
                  </a:rPr>
                  <a:t>. We use the symbol 𝜇</a:t>
                </a:r>
                <a:r>
                  <a:rPr lang="en-US" sz="2000" baseline="-25000" dirty="0">
                    <a:ea typeface="Arial" charset="0"/>
                    <a:cs typeface="Arial" charset="0"/>
                  </a:rPr>
                  <a:t>X</a:t>
                </a:r>
                <a:r>
                  <a:rPr lang="en-US" sz="2000" dirty="0">
                    <a:ea typeface="Arial" charset="0"/>
                    <a:cs typeface="Arial" charset="0"/>
                  </a:rPr>
                  <a:t> = E(X) and call this the mean of the distribution.</a:t>
                </a:r>
              </a:p>
              <a:p>
                <a:pPr marL="257175" indent="-257175" algn="l">
                  <a:buFont typeface="Arial" panose="020B0604020202020204" pitchFamily="34" charset="0"/>
                  <a:buChar char="•"/>
                </a:pPr>
                <a:r>
                  <a:rPr lang="en-US" sz="2000" dirty="0">
                    <a:ea typeface="Arial" charset="0"/>
                    <a:cs typeface="Arial" charset="0"/>
                  </a:rPr>
                  <a:t>Suppose P is a probability distribution over S, where each outcome is a single real number, we define the </a:t>
                </a:r>
                <a:r>
                  <a:rPr lang="en-US" sz="2000" i="1" dirty="0">
                    <a:ea typeface="Arial" charset="0"/>
                    <a:cs typeface="Arial" charset="0"/>
                  </a:rPr>
                  <a:t>variance</a:t>
                </a:r>
                <a:r>
                  <a:rPr lang="en-US" sz="2000" dirty="0">
                    <a:ea typeface="Arial" charset="0"/>
                    <a:cs typeface="Arial" charset="0"/>
                  </a:rPr>
                  <a:t>, Var(X), of a random variable X, representing the outcome of an experiment as </a:t>
                </a:r>
              </a:p>
              <a:p>
                <a:pPr marL="457200" lvl="1" indent="0">
                  <a:buNone/>
                </a:pPr>
                <a:r>
                  <a:rPr lang="en-US" sz="1800" dirty="0">
                    <a:ea typeface="Arial" charset="0"/>
                    <a:cs typeface="Arial" charset="0"/>
                  </a:rPr>
                  <a:t>𝜎</a:t>
                </a:r>
                <a:r>
                  <a:rPr lang="en-US" sz="1800" baseline="30000" dirty="0">
                    <a:ea typeface="Arial" charset="0"/>
                    <a:cs typeface="Arial" charset="0"/>
                  </a:rPr>
                  <a:t>2</a:t>
                </a:r>
                <a:r>
                  <a:rPr lang="en-US" sz="1800" dirty="0">
                    <a:ea typeface="Arial" charset="0"/>
                    <a:cs typeface="Arial" charset="0"/>
                  </a:rPr>
                  <a:t> = Var(X)=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𝑘</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𝑛</m:t>
                        </m:r>
                      </m:sup>
                      <m:e>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𝑥</m:t>
                            </m:r>
                            <m:r>
                              <a:rPr lang="en-US" sz="1800" i="1" baseline="-25000">
                                <a:latin typeface="Cambria Math" panose="02040503050406030204" pitchFamily="18" charset="0"/>
                                <a:cs typeface="Arial" charset="0"/>
                              </a:rPr>
                              <m:t>𝑘</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𝐸</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𝑋</m:t>
                                </m:r>
                              </m:e>
                            </m:d>
                          </m:e>
                        </m:d>
                        <m:r>
                          <a:rPr lang="en-US" sz="1800" i="1" baseline="30000">
                            <a:latin typeface="Cambria Math" panose="02040503050406030204" pitchFamily="18" charset="0"/>
                            <a:cs typeface="Arial" charset="0"/>
                          </a:rPr>
                          <m:t>2</m:t>
                        </m:r>
                        <m:r>
                          <a:rPr lang="en-US" sz="1800" i="1">
                            <a:latin typeface="Cambria Math" panose="02040503050406030204" pitchFamily="18" charset="0"/>
                            <a:cs typeface="Arial" charset="0"/>
                          </a:rPr>
                          <m:t>𝑃</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𝑋</m:t>
                        </m:r>
                        <m:r>
                          <a:rPr lang="en-US" sz="1800" i="1">
                            <a:latin typeface="Cambria Math" panose="02040503050406030204" pitchFamily="18" charset="0"/>
                            <a:cs typeface="Arial" charset="0"/>
                          </a:rPr>
                          <m:t>=</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𝑥</m:t>
                            </m:r>
                          </m:e>
                          <m:sub>
                            <m:r>
                              <a:rPr lang="en-US" sz="1800" b="0" i="1" smtClean="0">
                                <a:latin typeface="Cambria Math" panose="02040503050406030204" pitchFamily="18" charset="0"/>
                                <a:cs typeface="Arial" charset="0"/>
                              </a:rPr>
                              <m:t>𝑘</m:t>
                            </m:r>
                          </m:sub>
                        </m:sSub>
                        <m:r>
                          <a:rPr lang="en-US" sz="1800" i="1">
                            <a:latin typeface="Cambria Math" panose="02040503050406030204" pitchFamily="18" charset="0"/>
                            <a:cs typeface="Arial" charset="0"/>
                          </a:rPr>
                          <m:t>)</m:t>
                        </m:r>
                      </m:e>
                    </m:nary>
                  </m:oMath>
                </a14:m>
                <a:r>
                  <a:rPr lang="en-US" sz="1800" dirty="0">
                    <a:ea typeface="Arial" charset="0"/>
                    <a:cs typeface="Arial" charset="0"/>
                  </a:rPr>
                  <a:t>. </a:t>
                </a:r>
              </a:p>
              <a:p>
                <a:pPr marL="257175" indent="-257175" algn="l">
                  <a:buFont typeface="Arial" panose="020B0604020202020204" pitchFamily="34" charset="0"/>
                  <a:buChar char="•"/>
                </a:pPr>
                <a:r>
                  <a:rPr lang="en-US" sz="2000" dirty="0">
                    <a:ea typeface="Arial" charset="0"/>
                    <a:cs typeface="Arial" charset="0"/>
                  </a:rPr>
                  <a:t>𝜎 is called the “standard deviation.”</a:t>
                </a:r>
              </a:p>
              <a:p>
                <a:pPr marL="257175" indent="-257175" algn="l">
                  <a:buFont typeface="Arial" panose="020B0604020202020204" pitchFamily="34" charset="0"/>
                  <a:buChar char="•"/>
                </a:pPr>
                <a:r>
                  <a:rPr lang="en-US" sz="2000" dirty="0">
                    <a:ea typeface="Arial" charset="0"/>
                    <a:cs typeface="Arial" charset="0"/>
                  </a:rPr>
                  <a:t>Odds:  If A is a subset of S, we say the odds of A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𝐴</m:t>
                        </m:r>
                        <m:r>
                          <a:rPr lang="en-US" sz="2000" i="1">
                            <a:latin typeface="Cambria Math" panose="02040503050406030204" pitchFamily="18" charset="0"/>
                            <a:cs typeface="Arial" charset="0"/>
                          </a:rPr>
                          <m:t>)</m:t>
                        </m:r>
                      </m:num>
                      <m:den>
                        <m:r>
                          <a:rPr lang="en-US" sz="2000" i="1">
                            <a:latin typeface="Cambria Math" panose="02040503050406030204" pitchFamily="18" charset="0"/>
                            <a:cs typeface="Arial" charset="0"/>
                          </a:rPr>
                          <m:t>𝑃</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𝑆</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en>
                    </m:f>
                  </m:oMath>
                </a14:m>
                <a:r>
                  <a:rPr lang="en-US" sz="2000" dirty="0">
                    <a:ea typeface="Arial" charset="0"/>
                    <a:cs typeface="Arial" charset="0"/>
                  </a:rPr>
                  <a:t>.  For example, if the probability of an event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3</m:t>
                        </m:r>
                      </m:den>
                    </m:f>
                    <m:r>
                      <a:rPr lang="en-US" sz="2000" i="1">
                        <a:latin typeface="Cambria Math" panose="02040503050406030204" pitchFamily="18" charset="0"/>
                        <a:cs typeface="Arial" charset="0"/>
                      </a:rPr>
                      <m:t> </m:t>
                    </m:r>
                  </m:oMath>
                </a14:m>
                <a:r>
                  <a:rPr lang="en-US" sz="2000" dirty="0">
                    <a:ea typeface="Arial" charset="0"/>
                    <a:cs typeface="Arial" charset="0"/>
                  </a:rPr>
                  <a:t>the odds of the event happening is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oMath>
                </a14:m>
                <a:r>
                  <a:rPr lang="en-US" sz="2000" dirty="0">
                    <a:ea typeface="Arial" charset="0"/>
                    <a:cs typeface="Arial" charset="0"/>
                  </a:rPr>
                  <a:t>.  Personally, I find this confusing and redundant, so I’ll try to avoid it.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099" y="1794527"/>
                <a:ext cx="8686800" cy="3268945"/>
              </a:xfrm>
              <a:blipFill>
                <a:blip r:embed="rId3"/>
                <a:stretch>
                  <a:fillRect l="-584" t="-2326" b="-2907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43122" y="6201456"/>
            <a:ext cx="1600200" cy="273844"/>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3817315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91782"/>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9788" y="1764792"/>
                <a:ext cx="8147304" cy="332841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is the problem we want to solve but it has a non-convex constraint.  It can be transformed to problem 2 but it has  𝛾’/||w||, which is better but not ideal.  By scaling, so that 𝛾’/||w|| =1/||w||, we get problem 2.</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Problem 1 and problem 2 can be solved with Lagrange multipliers by putting L(w, 𝛽) = </a:t>
                </a:r>
                <a14:m>
                  <m:oMath xmlns:m="http://schemas.openxmlformats.org/officeDocument/2006/math">
                    <m:r>
                      <a:rPr lang="en-US" sz="2000" b="0" i="1" smtClean="0">
                        <a:latin typeface="Cambria Math" panose="02040503050406030204" pitchFamily="18" charset="0"/>
                        <a:ea typeface="Arial" charset="0"/>
                        <a:cs typeface="Arial" charset="0"/>
                      </a:rPr>
                      <m:t>𝑓</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𝑤</m:t>
                        </m:r>
                      </m:e>
                    </m:d>
                    <m:r>
                      <a:rPr lang="en-US" sz="2000" b="0" i="1" smtClean="0">
                        <a:latin typeface="Cambria Math" panose="02040503050406030204" pitchFamily="18" charset="0"/>
                        <a:ea typeface="Arial" charset="0"/>
                        <a:cs typeface="Arial" charset="0"/>
                      </a:rPr>
                      <m:t>+ </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𝑗</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𝑚</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𝑗</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𝑗</m:t>
                            </m:r>
                          </m:sub>
                        </m:sSub>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𝑤</m:t>
                            </m:r>
                          </m:e>
                        </m:d>
                        <m:r>
                          <a:rPr lang="en-US" sz="2000" b="0" i="1" smtClean="0">
                            <a:latin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However, we can can transform problem 3. to problem 3.   Problem 3 can be solved with an efficient linear programming technique.</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This final transformation uses a dual problems to enable the use of the Karush-Kuhn-Tucker formulation and a very efficient algorithm due to John Platt to finally solve the optimal margin classifier problem.</a:t>
                </a: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9788" y="1764792"/>
                <a:ext cx="8147304" cy="3328416"/>
              </a:xfrm>
              <a:blipFill>
                <a:blip r:embed="rId3"/>
                <a:stretch>
                  <a:fillRect l="-623" t="-2281" r="-1402" b="-49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92374"/>
            <a:ext cx="1600200" cy="273844"/>
          </a:xfrm>
        </p:spPr>
        <p:txBody>
          <a:bodyPr/>
          <a:lstStyle/>
          <a:p>
            <a:fld id="{FA32F8ED-EEB4-4D51-9E8E-3B145D9B9811}" type="slidenum">
              <a:rPr lang="en-US" smtClean="0"/>
              <a:pPr/>
              <a:t>60</a:t>
            </a:fld>
            <a:endParaRPr lang="en-US" dirty="0"/>
          </a:p>
        </p:txBody>
      </p:sp>
    </p:spTree>
    <p:extLst>
      <p:ext uri="{BB962C8B-B14F-4D97-AF65-F5344CB8AC3E}">
        <p14:creationId xmlns:p14="http://schemas.microsoft.com/office/powerpoint/2010/main" val="162604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74483"/>
            <a:ext cx="8686800" cy="651272"/>
          </a:xfrm>
        </p:spPr>
        <p:txBody>
          <a:bodyPr anchor="ctr">
            <a:normAutofit fontScale="90000"/>
          </a:bodyPr>
          <a:lstStyle/>
          <a:p>
            <a:pPr algn="ctr"/>
            <a:r>
              <a:rPr lang="en-US" dirty="0">
                <a:latin typeface="Arial" panose="020B0604020202020204" pitchFamily="34" charset="0"/>
                <a:cs typeface="Arial" panose="020B0604020202020204" pitchFamily="34" charset="0"/>
              </a:rPr>
              <a:t>SVM: Lagrange Duality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363526"/>
                <a:ext cx="8290322" cy="364331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Primal optimality problem,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𝑖</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𝑘</m:t>
                        </m:r>
                      </m:sup>
                      <m:e>
                        <m:r>
                          <a:rPr lang="en-US" sz="2000" i="1" smtClean="0">
                            <a:latin typeface="Cambria Math" panose="02040503050406030204" pitchFamily="18" charset="0"/>
                            <a:ea typeface="Cambria Math" panose="02040503050406030204" pitchFamily="18" charset="0"/>
                            <a:cs typeface="Arial" charset="0"/>
                          </a:rPr>
                          <m:t>𝛼</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𝑔</m:t>
                        </m:r>
                        <m:r>
                          <a:rPr lang="en-US" sz="2000" b="0" i="1" baseline="-25000" smtClean="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𝑤</m:t>
                        </m:r>
                        <m:r>
                          <a:rPr lang="en-US" sz="2000" b="0" i="1" smtClean="0">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𝑙</m:t>
                        </m:r>
                      </m:sup>
                      <m:e>
                        <m:r>
                          <a:rPr lang="en-US" sz="2000" i="1" smtClean="0">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b="0" i="1" smtClean="0">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max</a:t>
                </a:r>
                <a:r>
                  <a:rPr lang="en-US" sz="2000" baseline="-25000" dirty="0">
                    <a:latin typeface="Calibri" panose="020F0502020204030204" pitchFamily="34" charset="0"/>
                    <a:ea typeface="Arial" charset="0"/>
                    <a:cs typeface="Calibri" panose="020F0502020204030204" pitchFamily="34" charset="0"/>
                  </a:rPr>
                  <a:t>𝛂,𝛃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Dual optimality problem,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f(x),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(𝛂) ≤ 0, I = 0,1,…k,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(𝝱)=0, j= 1,2,…l</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L(w, 𝛂, 𝝱) = f(w)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𝑙</m:t>
                        </m:r>
                      </m:sup>
                      <m:e>
                        <m:r>
                          <a:rPr lang="en-US" sz="2000" i="1">
                            <a:latin typeface="Cambria Math" panose="02040503050406030204" pitchFamily="18" charset="0"/>
                            <a:ea typeface="Cambria Math" panose="02040503050406030204" pitchFamily="18" charset="0"/>
                            <a:cs typeface="Arial" charset="0"/>
                          </a:rPr>
                          <m:t>𝛽</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h</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e>
                    </m:nary>
                  </m:oMath>
                </a14:m>
                <a:endParaRPr lang="en-US" sz="20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(𝛂, 𝝱): min</a:t>
                </a:r>
                <a:r>
                  <a:rPr lang="en-US" sz="2000" baseline="-25000" dirty="0">
                    <a:latin typeface="Calibri" panose="020F0502020204030204" pitchFamily="34" charset="0"/>
                    <a:ea typeface="Arial" charset="0"/>
                    <a:cs typeface="Calibri" panose="020F0502020204030204" pitchFamily="34" charset="0"/>
                  </a:rPr>
                  <a:t>w </a:t>
                </a:r>
                <a:r>
                  <a:rPr lang="en-US" sz="2000" dirty="0">
                    <a:latin typeface="Calibri" panose="020F0502020204030204" pitchFamily="34" charset="0"/>
                    <a:ea typeface="Arial" charset="0"/>
                    <a:cs typeface="Calibri" panose="020F0502020204030204" pitchFamily="34" charset="0"/>
                  </a:rPr>
                  <a:t>L(w, 𝛂, 𝝱) </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Then we solve 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max</a:t>
                </a:r>
                <a:r>
                  <a:rPr lang="en-US" sz="2000" baseline="-25000" dirty="0">
                    <a:latin typeface="Calibri" panose="020F0502020204030204" pitchFamily="34" charset="0"/>
                    <a:ea typeface="Arial" charset="0"/>
                    <a:cs typeface="Calibri" panose="020F0502020204030204" pitchFamily="34" charset="0"/>
                  </a:rPr>
                  <a:t>𝛂,𝛃</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D</a:t>
                </a:r>
                <a:r>
                  <a:rPr lang="en-US" sz="2000" dirty="0">
                    <a:latin typeface="Calibri" panose="020F0502020204030204" pitchFamily="34" charset="0"/>
                    <a:ea typeface="Arial" charset="0"/>
                    <a:cs typeface="Calibri" panose="020F0502020204030204" pitchFamily="34" charset="0"/>
                  </a:rPr>
                  <a:t>(w) ≤ min</a:t>
                </a:r>
                <a:r>
                  <a:rPr lang="en-US" sz="2000" baseline="-25000" dirty="0">
                    <a:latin typeface="Calibri" panose="020F0502020204030204" pitchFamily="34" charset="0"/>
                    <a:ea typeface="Arial" charset="0"/>
                    <a:cs typeface="Calibri" panose="020F0502020204030204" pitchFamily="34" charset="0"/>
                  </a:rPr>
                  <a:t>w</a:t>
                </a:r>
                <a:r>
                  <a:rPr lang="en-US" sz="2000" dirty="0">
                    <a:latin typeface="Calibri" panose="020F0502020204030204" pitchFamily="34" charset="0"/>
                    <a:ea typeface="Arial" charset="0"/>
                    <a:cs typeface="Calibri" panose="020F0502020204030204" pitchFamily="34" charset="0"/>
                  </a:rPr>
                  <a:t> 𝝝</a:t>
                </a:r>
                <a:r>
                  <a:rPr lang="en-US" sz="2000" baseline="-25000" dirty="0">
                    <a:latin typeface="Calibri" panose="020F0502020204030204" pitchFamily="34" charset="0"/>
                    <a:ea typeface="Arial" charset="0"/>
                    <a:cs typeface="Calibri" panose="020F0502020204030204" pitchFamily="34" charset="0"/>
                  </a:rPr>
                  <a:t>P</a:t>
                </a:r>
                <a:r>
                  <a:rPr lang="en-US" sz="2000" dirty="0">
                    <a:latin typeface="Calibri" panose="020F0502020204030204" pitchFamily="34" charset="0"/>
                    <a:ea typeface="Arial" charset="0"/>
                    <a:cs typeface="Calibri" panose="020F0502020204030204" pitchFamily="34" charset="0"/>
                  </a:rPr>
                  <a:t>(w). However, these problems have the same solution if the f and g</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are convex, 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constraints are strictly feasible, and the h</a:t>
                </a:r>
                <a:r>
                  <a:rPr lang="en-US" sz="2000" baseline="-25000" dirty="0">
                    <a:latin typeface="Calibri" panose="020F0502020204030204" pitchFamily="34" charset="0"/>
                    <a:ea typeface="Arial" charset="0"/>
                    <a:cs typeface="Calibri" panose="020F0502020204030204" pitchFamily="34" charset="0"/>
                  </a:rPr>
                  <a:t>j</a:t>
                </a:r>
                <a:r>
                  <a:rPr lang="en-US" sz="2000" dirty="0">
                    <a:latin typeface="Calibri" panose="020F0502020204030204" pitchFamily="34" charset="0"/>
                    <a:ea typeface="Arial" charset="0"/>
                    <a:cs typeface="Calibri" panose="020F0502020204030204" pitchFamily="34" charset="0"/>
                  </a:rPr>
                  <a:t>(𝝱) are linear.</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𝑤</m:t>
                    </m:r>
                    <m:r>
                      <a:rPr lang="en-US" sz="2000" i="1">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are strictly feasible if ∃w: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𝑔</m:t>
                    </m:r>
                    <m:r>
                      <a:rPr lang="en-US" sz="2000" i="1" baseline="-25000">
                        <a:latin typeface="Cambria Math" panose="02040503050406030204" pitchFamily="18" charset="0"/>
                        <a:ea typeface="Cambria Math" panose="02040503050406030204" pitchFamily="18" charset="0"/>
                        <a:cs typeface="Arial" charset="0"/>
                      </a:rPr>
                      <m:t>𝑖</m:t>
                    </m:r>
                    <m:d>
                      <m:dPr>
                        <m:ctrlPr>
                          <a:rPr lang="en-US" sz="2000" i="1" baseline="-25000">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𝑤</m:t>
                        </m:r>
                      </m:e>
                    </m:d>
                    <m:r>
                      <a:rPr lang="en-US" sz="2000">
                        <a:latin typeface="Cambria Math" panose="02040503050406030204" pitchFamily="18" charset="0"/>
                        <a:ea typeface="Cambria Math" panose="02040503050406030204" pitchFamily="18" charset="0"/>
                        <a:cs typeface="Arial" charset="0"/>
                      </a:rPr>
                      <m:t>&lt;0, ∀</m:t>
                    </m:r>
                    <m:r>
                      <m:rPr>
                        <m:sty m:val="p"/>
                      </m:rPr>
                      <a:rPr lang="en-US" sz="2000">
                        <a:latin typeface="Cambria Math" panose="02040503050406030204" pitchFamily="18" charset="0"/>
                        <a:ea typeface="Cambria Math" panose="02040503050406030204" pitchFamily="18" charset="0"/>
                        <a:cs typeface="Arial" charset="0"/>
                      </a:rPr>
                      <m:t>i</m:t>
                    </m:r>
                    <m:r>
                      <a:rPr lang="en-US" sz="2000">
                        <a:latin typeface="Cambria Math" panose="02040503050406030204" pitchFamily="18" charset="0"/>
                        <a:ea typeface="Cambria Math" panose="02040503050406030204" pitchFamily="18" charset="0"/>
                        <a:cs typeface="Arial" charset="0"/>
                      </a:rPr>
                      <m:t>.</m:t>
                    </m:r>
                  </m:oMath>
                </a14:m>
                <a:r>
                  <a:rPr lang="en-US" sz="2000" dirty="0">
                    <a:latin typeface="Calibri" panose="020F0502020204030204" pitchFamily="34" charset="0"/>
                    <a:ea typeface="Arial" charset="0"/>
                    <a:cs typeface="Calibri" panose="020F0502020204030204" pitchFamily="34" charset="0"/>
                  </a:rPr>
                  <a:t> </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Under these circumstances, the solution can be found using a linear programming like algorithm (KKT).</a:t>
                </a:r>
              </a:p>
              <a:p>
                <a:pPr lvl="1" algn="l"/>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363526"/>
                <a:ext cx="8290322" cy="3643314"/>
              </a:xfrm>
              <a:blipFill>
                <a:blip r:embed="rId3"/>
                <a:stretch>
                  <a:fillRect l="-613" t="-2083" r="-1072" b="-4097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06640" y="6388189"/>
            <a:ext cx="1600200" cy="273844"/>
          </a:xfrm>
        </p:spPr>
        <p:txBody>
          <a:bodyPr/>
          <a:lstStyle/>
          <a:p>
            <a:fld id="{FA32F8ED-EEB4-4D51-9E8E-3B145D9B9811}" type="slidenum">
              <a:rPr lang="en-US" smtClean="0"/>
              <a:pPr/>
              <a:t>61</a:t>
            </a:fld>
            <a:endParaRPr lang="en-US" dirty="0"/>
          </a:p>
        </p:txBody>
      </p:sp>
    </p:spTree>
    <p:extLst>
      <p:ext uri="{BB962C8B-B14F-4D97-AF65-F5344CB8AC3E}">
        <p14:creationId xmlns:p14="http://schemas.microsoft.com/office/powerpoint/2010/main" val="35466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0"/>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040" y="1074501"/>
                <a:ext cx="8686800" cy="3765044"/>
              </a:xfrm>
            </p:spPr>
            <p:txBody>
              <a:bodyPr>
                <a:noAutofit/>
              </a:bodyPr>
              <a:lstStyle/>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Before we solve the optimization problem, using SMO, we generalize a little.  We often need to introduce slack variables, 𝜉</a:t>
                </a:r>
                <a:r>
                  <a:rPr lang="en-US" sz="1800" baseline="-25000" dirty="0">
                    <a:latin typeface="Calibri" panose="020F0502020204030204" pitchFamily="34" charset="0"/>
                    <a:ea typeface="Arial" charset="0"/>
                    <a:cs typeface="Calibri" panose="020F0502020204030204" pitchFamily="34" charset="0"/>
                  </a:rPr>
                  <a:t>i</a:t>
                </a:r>
                <a:r>
                  <a:rPr lang="en-US" sz="1800" dirty="0">
                    <a:latin typeface="Calibri" panose="020F0502020204030204" pitchFamily="34" charset="0"/>
                    <a:ea typeface="Arial" charset="0"/>
                    <a:cs typeface="Calibri" panose="020F0502020204030204" pitchFamily="34" charset="0"/>
                  </a:rPr>
                  <a:t> when the the data is not linearly separable.  With slack variables, the dual optimization problem becomes: </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min</a:t>
                </a:r>
                <a:r>
                  <a:rPr lang="en-US" sz="1800" baseline="-25000" dirty="0">
                    <a:latin typeface="Calibri" panose="020F0502020204030204" pitchFamily="34" charset="0"/>
                    <a:ea typeface="Arial" charset="0"/>
                    <a:cs typeface="Calibri" panose="020F0502020204030204" pitchFamily="34" charset="0"/>
                  </a:rPr>
                  <a:t>𝛾,w,b</a:t>
                </a:r>
                <a:r>
                  <a:rPr lang="en-US" sz="18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𝐶</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e>
                    </m:nary>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𝑠𝑢𝑐h</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𝑡h𝑎𝑡</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 </m:t>
                        </m:r>
                      </m:sub>
                    </m:sSub>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  </m:t>
                    </m:r>
                    <m: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r>
                      <a:rPr lang="en-US" sz="1800" i="1">
                        <a:latin typeface="Cambria Math" panose="02040503050406030204" pitchFamily="18" charset="0"/>
                        <a:ea typeface="Cambria Math" panose="02040503050406030204" pitchFamily="18" charset="0"/>
                        <a:cs typeface="Arial" charset="0"/>
                      </a:rPr>
                      <m:t>𝑚</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In the dual problem formulation of problem 3,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𝑖</m:t>
                        </m:r>
                      </m:sub>
                    </m:sSub>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𝑇</m:t>
                        </m:r>
                      </m:sup>
                    </m:sSup>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oMath>
                </a14:m>
                <a:r>
                  <a:rPr lang="en-US" sz="1800" dirty="0">
                    <a:latin typeface="Calibri" panose="020F0502020204030204" pitchFamily="34" charset="0"/>
                    <a:ea typeface="Arial" charset="0"/>
                    <a:cs typeface="Calibri" panose="020F0502020204030204" pitchFamily="34" charset="0"/>
                  </a:rPr>
                  <a:t> and there are no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h</m:t>
                        </m:r>
                      </m:e>
                      <m:sub>
                        <m:r>
                          <a:rPr lang="en-US" sz="1800" i="1">
                            <a:latin typeface="Cambria Math" panose="02040503050406030204" pitchFamily="18" charset="0"/>
                            <a:cs typeface="Arial" charset="0"/>
                          </a:rPr>
                          <m:t>𝑖</m:t>
                        </m:r>
                      </m:sub>
                    </m:sSub>
                  </m:oMath>
                </a14:m>
                <a:r>
                  <a:rPr lang="en-US" sz="1800" dirty="0">
                    <a:latin typeface="Calibri" panose="020F0502020204030204" pitchFamily="34" charset="0"/>
                    <a:ea typeface="Arial" charset="0"/>
                    <a:cs typeface="Calibri" panose="020F0502020204030204" pitchFamily="34" charset="0"/>
                  </a:rPr>
                  <a:t> constraints</a:t>
                </a: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ℒ</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𝜉</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𝑟</m:t>
                        </m:r>
                      </m:e>
                    </m:d>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1</m:t>
                        </m:r>
                      </m:num>
                      <m:den>
                        <m:r>
                          <a:rPr lang="en-US" sz="1800" i="1">
                            <a:latin typeface="Cambria Math" panose="02040503050406030204" pitchFamily="18" charset="0"/>
                            <a:ea typeface="Cambria Math" panose="02040503050406030204" pitchFamily="18" charset="0"/>
                            <a:cs typeface="Arial" charset="0"/>
                          </a:rPr>
                          <m:t>2</m:t>
                        </m:r>
                      </m:den>
                    </m:f>
                    <m:r>
                      <a:rPr lang="en-US" sz="1800" i="1">
                        <a:latin typeface="Cambria Math" panose="02040503050406030204" pitchFamily="18" charset="0"/>
                        <a:ea typeface="Cambria Math" panose="02040503050406030204" pitchFamily="18" charset="0"/>
                        <a:cs typeface="Arial" charset="0"/>
                      </a:rPr>
                      <m:t> </m:t>
                    </m:r>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𝑤</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a:latin typeface="Cambria Math" panose="02040503050406030204" pitchFamily="18" charset="0"/>
                        <a:ea typeface="Cambria Math" panose="02040503050406030204" pitchFamily="18" charset="0"/>
                        <a:cs typeface="Arial" charset="0"/>
                      </a:rPr>
                      <m:t>+</m:t>
                    </m:r>
                    <m:r>
                      <m:rPr>
                        <m:sty m:val="p"/>
                      </m:rPr>
                      <a:rPr lang="en-US" sz="1800">
                        <a:latin typeface="Cambria Math" panose="02040503050406030204" pitchFamily="18" charset="0"/>
                        <a:ea typeface="Cambria Math" panose="02040503050406030204" pitchFamily="18" charset="0"/>
                        <a:cs typeface="Arial" charset="0"/>
                      </a:rPr>
                      <m:t>C</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d>
                              <m:dPr>
                                <m:begChr m:val="["/>
                                <m:endChr m:val="]"/>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d>
                                  <m:dPr>
                                    <m:ctrlPr>
                                      <a:rPr lang="en-US" sz="1800" i="1">
                                        <a:latin typeface="Cambria Math" panose="02040503050406030204" pitchFamily="18" charset="0"/>
                                        <a:ea typeface="Cambria Math" panose="02040503050406030204" pitchFamily="18" charset="0"/>
                                        <a:cs typeface="Arial" charset="0"/>
                                      </a:rPr>
                                    </m:ctrlPr>
                                  </m:dPr>
                                  <m:e>
                                    <m:sSup>
                                      <m:sSupPr>
                                        <m:ctrlPr>
                                          <a:rPr lang="en-US" sz="1800" i="1">
                                            <a:latin typeface="Cambria Math" panose="02040503050406030204" pitchFamily="18" charset="0"/>
                                            <a:ea typeface="Cambria Math" panose="02040503050406030204" pitchFamily="18" charset="0"/>
                                            <a:cs typeface="Arial" charset="0"/>
                                          </a:rPr>
                                        </m:ctrlPr>
                                      </m:sSupPr>
                                      <m:e>
                                        <m:r>
                                          <a:rPr lang="en-US" sz="1800" i="1">
                                            <a:latin typeface="Cambria Math" panose="02040503050406030204" pitchFamily="18" charset="0"/>
                                            <a:ea typeface="Cambria Math" panose="02040503050406030204" pitchFamily="18" charset="0"/>
                                            <a:cs typeface="Arial" charset="0"/>
                                          </a:rPr>
                                          <m:t>𝑥</m:t>
                                        </m:r>
                                      </m:e>
                                      <m:sup>
                                        <m:r>
                                          <a:rPr lang="en-US" sz="1800" i="1">
                                            <a:latin typeface="Cambria Math" panose="02040503050406030204" pitchFamily="18" charset="0"/>
                                            <a:ea typeface="Cambria Math" panose="02040503050406030204" pitchFamily="18" charset="0"/>
                                            <a:cs typeface="Arial" charset="0"/>
                                          </a:rPr>
                                          <m:t>𝑇</m:t>
                                        </m:r>
                                      </m:sup>
                                    </m:sSup>
                                    <m:r>
                                      <a:rPr lang="en-US" sz="1800" i="1">
                                        <a:latin typeface="Cambria Math" panose="02040503050406030204" pitchFamily="18" charset="0"/>
                                        <a:ea typeface="Cambria Math" panose="02040503050406030204" pitchFamily="18" charset="0"/>
                                        <a:cs typeface="Arial" charset="0"/>
                                      </a:rPr>
                                      <m:t>𝑤</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d>
                            <m:r>
                              <a:rPr lang="en-US" sz="1800" i="1">
                                <a:latin typeface="Cambria Math" panose="02040503050406030204" pitchFamily="18" charset="0"/>
                                <a:ea typeface="Cambria Math" panose="02040503050406030204" pitchFamily="18" charset="0"/>
                                <a:cs typeface="Arial" charset="0"/>
                              </a:rPr>
                              <m:t> − </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=1</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𝑟</m:t>
                                    </m:r>
                                  </m:e>
                                  <m:sub>
                                    <m:r>
                                      <a:rPr lang="en-US" sz="1800" i="1">
                                        <a:latin typeface="Cambria Math" panose="02040503050406030204" pitchFamily="18" charset="0"/>
                                        <a:ea typeface="Cambria Math" panose="02040503050406030204" pitchFamily="18" charset="0"/>
                                        <a:cs typeface="Arial" charset="0"/>
                                      </a:rPr>
                                      <m:t>𝑖</m:t>
                                    </m:r>
                                  </m:sub>
                                </m:sSub>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𝜉</m:t>
                                    </m:r>
                                  </m:e>
                                  <m:sub>
                                    <m:r>
                                      <a:rPr lang="en-US" sz="1800" i="1">
                                        <a:latin typeface="Cambria Math" panose="02040503050406030204" pitchFamily="18" charset="0"/>
                                        <a:ea typeface="Cambria Math" panose="02040503050406030204" pitchFamily="18" charset="0"/>
                                        <a:cs typeface="Arial" charset="0"/>
                                      </a:rPr>
                                      <m:t>𝑖</m:t>
                                    </m:r>
                                  </m:sub>
                                </m:sSub>
                              </m:e>
                            </m:nary>
                          </m:e>
                        </m:nary>
                      </m:e>
                    </m:nary>
                  </m:oMath>
                </a14:m>
                <a:r>
                  <a:rPr lang="en-US" sz="1800" dirty="0">
                    <a:latin typeface="Calibri" panose="020F0502020204030204" pitchFamily="34" charset="0"/>
                    <a:ea typeface="Arial" charset="0"/>
                    <a:cs typeface="Calibri" panose="020F0502020204030204" pitchFamily="34" charset="0"/>
                  </a:rPr>
                  <a:t>, and</a:t>
                </a:r>
              </a:p>
              <a:p>
                <a:pPr marL="600075" lvl="1" indent="-257175" algn="l">
                  <a:spcBef>
                    <a:spcPts val="0"/>
                  </a:spcBef>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max</a:t>
                </a:r>
                <a:r>
                  <a:rPr lang="en-US" sz="1800" baseline="-25000" dirty="0">
                    <a:latin typeface="Calibri" panose="020F0502020204030204" pitchFamily="34" charset="0"/>
                    <a:ea typeface="Arial" charset="0"/>
                    <a:cs typeface="Calibri" panose="020F0502020204030204" pitchFamily="34" charset="0"/>
                  </a:rPr>
                  <a:t>𝛂</a:t>
                </a:r>
                <a:r>
                  <a:rPr lang="en-US" sz="1800" dirty="0">
                    <a:latin typeface="Calibri" panose="020F0502020204030204" pitchFamily="34" charset="0"/>
                    <a:ea typeface="Arial" charset="0"/>
                    <a:cs typeface="Calibri" panose="020F0502020204030204" pitchFamily="34" charset="0"/>
                  </a:rPr>
                  <a:t> W(𝛂) =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r>
                              <a:rPr lang="en-US" sz="1800" i="1">
                                <a:latin typeface="Cambria Math" panose="02040503050406030204" pitchFamily="18" charset="0"/>
                                <a:cs typeface="Arial" charset="0"/>
                              </a:rPr>
                              <m:t>2</m:t>
                            </m:r>
                          </m:den>
                        </m:f>
                        <m:r>
                          <a:rPr lang="en-US" sz="1800" i="1">
                            <a:latin typeface="Cambria Math" panose="02040503050406030204" pitchFamily="18"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sub>
                          <m:sup>
                            <m:r>
                              <a:rPr lang="en-US" sz="1800" i="1">
                                <a:latin typeface="Cambria Math" panose="02040503050406030204" pitchFamily="18" charset="0"/>
                                <a:cs typeface="Arial" charset="0"/>
                              </a:rPr>
                              <m:t>𝑚</m:t>
                            </m:r>
                          </m:sup>
                          <m:e>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e>
                                  <m:sup>
                                    <m:r>
                                      <a:rPr lang="en-US" sz="1800" i="1">
                                        <a:latin typeface="Cambria Math" panose="02040503050406030204" pitchFamily="18" charset="0"/>
                                        <a:cs typeface="Arial" charset="0"/>
                                      </a:rPr>
                                      <m:t>𝑇</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  </m:t>
                            </m:r>
                          </m:e>
                        </m:nary>
                      </m:e>
                    </m:nary>
                  </m:oMath>
                </a14:m>
                <a:r>
                  <a:rPr lang="en-US" sz="1800" dirty="0">
                    <a:latin typeface="Calibri" panose="020F0502020204030204" pitchFamily="34" charset="0"/>
                    <a:ea typeface="Arial" charset="0"/>
                    <a:cs typeface="Calibri" panose="020F0502020204030204" pitchFamily="34" charset="0"/>
                  </a:rPr>
                  <a:t> with </a:t>
                </a:r>
                <a14:m>
                  <m:oMath xmlns:m="http://schemas.openxmlformats.org/officeDocument/2006/math">
                    <m:r>
                      <a:rPr lang="en-US" sz="1800" i="1">
                        <a:latin typeface="Cambria Math" panose="02040503050406030204" pitchFamily="18" charset="0"/>
                        <a:ea typeface="Arial" charset="0"/>
                        <a:cs typeface="Arial" charset="0"/>
                      </a:rPr>
                      <m:t>0</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𝐶</m:t>
                    </m:r>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r>
                      <a:rPr lang="en-US" sz="1800" i="1">
                        <a:latin typeface="Cambria Math" panose="02040503050406030204" pitchFamily="18" charset="0"/>
                        <a:ea typeface="Arial" charset="0"/>
                        <a:cs typeface="Arial" charset="0"/>
                      </a:rPr>
                      <m:t>𝑤</m:t>
                    </m:r>
                    <m:r>
                      <a:rPr lang="en-US" sz="1800" i="1">
                        <a:latin typeface="Cambria Math" panose="02040503050406030204" pitchFamily="18" charset="0"/>
                        <a:ea typeface="Arial" charset="0"/>
                        <a:cs typeface="Arial" charset="0"/>
                      </a:rPr>
                      <m:t>= </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r>
                          <m:rPr>
                            <m:nor/>
                          </m:rPr>
                          <a:rPr lang="en-US" sz="1800">
                            <a:latin typeface="Calibri" panose="020F0502020204030204" pitchFamily="34" charset="0"/>
                            <a:ea typeface="Arial" charset="0"/>
                            <a:cs typeface="Calibri" panose="020F0502020204030204" pitchFamily="34" charset="0"/>
                          </a:rPr>
                          <m:t>𝛼</m:t>
                        </m:r>
                        <m:r>
                          <m:rPr>
                            <m:nor/>
                          </m:rPr>
                          <a:rPr lang="en-US" sz="1800" baseline="-25000">
                            <a:latin typeface="Calibri" panose="020F0502020204030204" pitchFamily="34" charset="0"/>
                            <a:ea typeface="Arial" charset="0"/>
                            <a:cs typeface="Calibri" panose="020F0502020204030204" pitchFamily="34" charset="0"/>
                          </a:rPr>
                          <m:t>i</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b="1" i="1">
                            <a:latin typeface="Cambria Math" panose="02040503050406030204" pitchFamily="18" charset="0"/>
                            <a:cs typeface="Arial" charset="0"/>
                          </a:rPr>
                          <m:t>𝒙</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14:m>
                  <m:oMath xmlns:m="http://schemas.openxmlformats.org/officeDocument/2006/math">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ℒ</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𝑏</m:t>
                        </m:r>
                      </m:den>
                    </m:f>
                    <m:r>
                      <a:rPr lang="en-US" sz="1800" i="1">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800" dirty="0">
                  <a:latin typeface="Calibri" panose="020F0502020204030204" pitchFamily="34" charset="0"/>
                  <a:ea typeface="Arial" charset="0"/>
                  <a:cs typeface="Calibri" panose="020F0502020204030204" pitchFamily="34" charset="0"/>
                </a:endParaRPr>
              </a:p>
              <a:p>
                <a:pPr marL="600075" lvl="1" indent="-257175" algn="l">
                  <a:spcBef>
                    <a:spcPts val="0"/>
                  </a:spcBef>
                  <a:buFont typeface="Arial" panose="020B0604020202020204" pitchFamily="34" charset="0"/>
                  <a:buChar char="•"/>
                </a:pPr>
                <a:r>
                  <a:rPr lang="en-US" sz="1800" i="1" dirty="0">
                    <a:latin typeface="Calibri" panose="020F0502020204030204" pitchFamily="34" charset="0"/>
                    <a:ea typeface="Arial" charset="0"/>
                    <a:cs typeface="Calibri" panose="020F0502020204030204" pitchFamily="34" charset="0"/>
                  </a:rPr>
                  <a:t>C</a:t>
                </a:r>
                <a:r>
                  <a:rPr lang="en-US" sz="1800" dirty="0">
                    <a:latin typeface="Calibri" panose="020F0502020204030204" pitchFamily="34" charset="0"/>
                    <a:ea typeface="Arial" charset="0"/>
                    <a:cs typeface="Calibri" panose="020F0502020204030204" pitchFamily="34" charset="0"/>
                  </a:rPr>
                  <a:t> is a weighing between making</a:t>
                </a:r>
                <a14:m>
                  <m:oMath xmlns:m="http://schemas.openxmlformats.org/officeDocument/2006/math">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m:t>
                        </m:r>
                        <m:d>
                          <m:dPr>
                            <m:begChr m:val="|"/>
                            <m:endChr m:val="|"/>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𝑤</m:t>
                            </m:r>
                          </m:e>
                        </m:d>
                        <m:r>
                          <a:rPr lang="en-US" sz="1800" i="1">
                            <a:latin typeface="Cambria Math" panose="02040503050406030204" pitchFamily="18" charset="0"/>
                            <a:cs typeface="Arial" charset="0"/>
                          </a:rPr>
                          <m:t>|</m:t>
                        </m:r>
                      </m:e>
                      <m:sup>
                        <m:r>
                          <a:rPr lang="en-US" sz="1800" i="1">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large and ensuring that the functional margin is usually at least 1.</a:t>
                </a:r>
              </a:p>
              <a:p>
                <a:pPr marL="257175" indent="-257175" algn="l">
                  <a:buFont typeface="Arial" panose="020B0604020202020204" pitchFamily="34" charset="0"/>
                  <a:buChar char="•"/>
                </a:pPr>
                <a:r>
                  <a:rPr lang="en-US" sz="1800" dirty="0">
                    <a:latin typeface="Calibri" panose="020F0502020204030204" pitchFamily="34" charset="0"/>
                    <a:ea typeface="Arial" charset="0"/>
                    <a:cs typeface="Calibri" panose="020F0502020204030204" pitchFamily="34" charset="0"/>
                  </a:rPr>
                  <a:t>The KKT complementarity conditions become:</a:t>
                </a:r>
              </a:p>
              <a:p>
                <a:pPr marL="600075" lvl="1" indent="-257175" algn="l">
                  <a:spcBef>
                    <a:spcPts val="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𝛼</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=0 </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i="1" dirty="0">
                  <a:latin typeface="Calibri" panose="020F0502020204030204" pitchFamily="34" charset="0"/>
                  <a:ea typeface="Cambria Math" panose="02040503050406030204" pitchFamily="18" charset="0"/>
                  <a:cs typeface="Calibri" panose="020F0502020204030204" pitchFamily="34" charset="0"/>
                </a:endParaRPr>
              </a:p>
              <a:p>
                <a:pPr marL="600075" lvl="1" indent="-257175" algn="l">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0</m:t>
                        </m:r>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cs typeface="Arial" charset="0"/>
                      </a:rPr>
                      <m:t>𝐶</m:t>
                    </m:r>
                    <m:r>
                      <a:rPr lang="en-US" sz="1800" i="1">
                        <a:latin typeface="Cambria Math" panose="02040503050406030204" pitchFamily="18" charset="0"/>
                        <a:cs typeface="Arial" charset="0"/>
                      </a:rPr>
                      <m:t> →</m:t>
                    </m:r>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d>
                      <m:dPr>
                        <m:ctrlPr>
                          <a:rPr lang="en-US" sz="1800" i="1">
                            <a:latin typeface="Cambria Math" panose="02040503050406030204" pitchFamily="18" charset="0"/>
                            <a:cs typeface="Arial" charset="0"/>
                          </a:rPr>
                        </m:ctrlPr>
                      </m:dPr>
                      <m:e>
                        <m:sSup>
                          <m:sSupPr>
                            <m:ctrlPr>
                              <a:rPr lang="en-US" sz="1800" i="1">
                                <a:latin typeface="Cambria Math" panose="02040503050406030204" pitchFamily="18" charset="0"/>
                                <a:cs typeface="Arial" charset="0"/>
                              </a:rPr>
                            </m:ctrlPr>
                          </m:sSupPr>
                          <m:e>
                            <m:r>
                              <a:rPr lang="en-US" sz="1800" i="1">
                                <a:latin typeface="Cambria Math" panose="02040503050406030204" pitchFamily="18" charset="0"/>
                                <a:cs typeface="Arial" charset="0"/>
                              </a:rPr>
                              <m:t>𝑤</m:t>
                            </m:r>
                          </m:e>
                          <m:sup>
                            <m:r>
                              <a:rPr lang="en-US" sz="1800" i="1">
                                <a:latin typeface="Cambria Math" panose="02040503050406030204" pitchFamily="18" charset="0"/>
                                <a:cs typeface="Arial" charset="0"/>
                              </a:rPr>
                              <m:t>𝑡</m:t>
                            </m:r>
                          </m:sup>
                        </m:sSup>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e>
                    </m:d>
                    <m:r>
                      <a:rPr lang="en-US" sz="1800" b="0" i="1" smtClean="0">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1</m:t>
                    </m:r>
                  </m:oMath>
                </a14:m>
                <a:endParaRPr lang="en-US" sz="18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panose="020B0604020202020204" pitchFamily="34" charset="0"/>
                  <a:buChar char="•"/>
                </a:pP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040" y="1074501"/>
                <a:ext cx="8686800" cy="3765044"/>
              </a:xfrm>
              <a:blipFill>
                <a:blip r:embed="rId3"/>
                <a:stretch>
                  <a:fillRect l="-438" t="-1342" b="-466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23992" y="6086738"/>
            <a:ext cx="1600200" cy="273844"/>
          </a:xfrm>
        </p:spPr>
        <p:txBody>
          <a:bodyPr/>
          <a:lstStyle/>
          <a:p>
            <a:fld id="{FA32F8ED-EEB4-4D51-9E8E-3B145D9B9811}" type="slidenum">
              <a:rPr lang="en-US" smtClean="0"/>
              <a:pPr/>
              <a:t>62</a:t>
            </a:fld>
            <a:endParaRPr lang="en-US" dirty="0"/>
          </a:p>
        </p:txBody>
      </p:sp>
    </p:spTree>
    <p:extLst>
      <p:ext uri="{BB962C8B-B14F-4D97-AF65-F5344CB8AC3E}">
        <p14:creationId xmlns:p14="http://schemas.microsoft.com/office/powerpoint/2010/main" val="2078356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36" y="318093"/>
            <a:ext cx="8686800" cy="759319"/>
          </a:xfrm>
        </p:spPr>
        <p:txBody>
          <a:bodyPr anchor="ctr">
            <a:noAutofit/>
          </a:bodyPr>
          <a:lstStyle/>
          <a:p>
            <a:pPr algn="ctr"/>
            <a:r>
              <a:rPr lang="en-US" sz="4000" dirty="0">
                <a:latin typeface="Arial" panose="020B0604020202020204" pitchFamily="34" charset="0"/>
                <a:cs typeface="Arial" panose="020B0604020202020204" pitchFamily="34" charset="0"/>
              </a:rPr>
              <a:t>Platt’s sequential minimal optimization (SMO)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841" y="2017109"/>
                <a:ext cx="8414317" cy="4011878"/>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SMO algorithm</a:t>
                </a:r>
              </a:p>
              <a:p>
                <a:pPr algn="l"/>
                <a:endParaRPr lang="en-US" sz="1800" dirty="0">
                  <a:latin typeface="Arial" charset="0"/>
                  <a:ea typeface="Arial" charset="0"/>
                  <a:cs typeface="Arial" charset="0"/>
                </a:endParaRPr>
              </a:p>
              <a:p>
                <a:pPr lvl="1" algn="l">
                  <a:spcBef>
                    <a:spcPts val="0"/>
                  </a:spcBef>
                </a:pPr>
                <a:r>
                  <a:rPr lang="en-US" sz="1800" dirty="0">
                    <a:latin typeface="Arial" charset="0"/>
                    <a:ea typeface="Arial" charset="0"/>
                    <a:cs typeface="Arial" charset="0"/>
                  </a:rPr>
                  <a:t>Repeat until convergence</a:t>
                </a:r>
              </a:p>
              <a:p>
                <a:pPr lvl="2" algn="l">
                  <a:spcBef>
                    <a:spcPts val="0"/>
                  </a:spcBef>
                </a:pPr>
                <a:r>
                  <a:rPr lang="en-US" sz="1800" dirty="0">
                    <a:latin typeface="Arial" charset="0"/>
                    <a:ea typeface="Arial" charset="0"/>
                    <a:cs typeface="Arial" charset="0"/>
                  </a:rPr>
                  <a:t>Pick </a:t>
                </a:r>
                <a:r>
                  <a:rPr lang="en-US" sz="1800" i="1" dirty="0">
                    <a:latin typeface="Arial" charset="0"/>
                    <a:ea typeface="Arial" charset="0"/>
                    <a:cs typeface="Arial" charset="0"/>
                  </a:rPr>
                  <a:t>i, j</a:t>
                </a:r>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a:latin typeface="Cambria Math" panose="02040503050406030204" pitchFamily="18" charset="0"/>
                        <a:cs typeface="Arial" charset="0"/>
                      </a:rPr>
                      <m:t>−</m:t>
                    </m:r>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𝑤</m:t>
                        </m:r>
                        <m:d>
                          <m:dPr>
                            <m:ctrlPr>
                              <a:rPr lang="en-US" sz="1800" i="1">
                                <a:latin typeface="Cambria Math" panose="02040503050406030204" pitchFamily="18" charset="0"/>
                                <a:cs typeface="Arial" charset="0"/>
                              </a:rPr>
                            </m:ctrlPr>
                          </m:dPr>
                          <m:e>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 </m:t>
                            </m:r>
                            <m:r>
                              <a:rPr lang="en-US" sz="1800" b="1" i="1">
                                <a:latin typeface="Cambria Math" panose="02040503050406030204" pitchFamily="18" charset="0"/>
                                <a:cs typeface="Arial" charset="0"/>
                              </a:rPr>
                              <m:t>𝒙</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𝑗</m:t>
                                </m:r>
                              </m:e>
                            </m:d>
                          </m:e>
                        </m:d>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𝑏</m:t>
                        </m:r>
                        <m:r>
                          <a:rPr lang="en-US" sz="1800" i="1">
                            <a:latin typeface="Cambria Math" panose="02040503050406030204" pitchFamily="18" charset="0"/>
                            <a:cs typeface="Arial" charset="0"/>
                          </a:rPr>
                          <m:t>)</m:t>
                        </m:r>
                      </m:e>
                    </m:nary>
                  </m:oMath>
                </a14:m>
                <a:r>
                  <a:rPr lang="en-US" sz="1800" dirty="0">
                    <a:latin typeface="Arial" charset="0"/>
                    <a:ea typeface="Arial" charset="0"/>
                    <a:cs typeface="Arial" charset="0"/>
                  </a:rPr>
                  <a:t> is largest</a:t>
                </a:r>
              </a:p>
              <a:p>
                <a:pPr lvl="2" algn="l">
                  <a:spcBef>
                    <a:spcPts val="0"/>
                  </a:spcBef>
                </a:pPr>
                <a:r>
                  <a:rPr lang="en-US" sz="1800" dirty="0">
                    <a:latin typeface="Arial" charset="0"/>
                    <a:ea typeface="Arial" charset="0"/>
                    <a:cs typeface="Arial" charset="0"/>
                  </a:rPr>
                  <a:t>Reoptimize W(𝛂) changing only 𝛼</a:t>
                </a:r>
                <a:r>
                  <a:rPr lang="en-US" sz="1800" baseline="-25000" dirty="0">
                    <a:latin typeface="Arial" charset="0"/>
                    <a:ea typeface="Arial" charset="0"/>
                    <a:cs typeface="Arial" charset="0"/>
                  </a:rPr>
                  <a:t>i</a:t>
                </a:r>
                <a:r>
                  <a:rPr lang="en-US" sz="1800" dirty="0">
                    <a:latin typeface="Arial" charset="0"/>
                    <a:ea typeface="Arial" charset="0"/>
                    <a:cs typeface="Arial" charset="0"/>
                  </a:rPr>
                  <a:t>, 𝛼</a:t>
                </a:r>
                <a:r>
                  <a:rPr lang="en-US" sz="1800" baseline="-25000" dirty="0">
                    <a:latin typeface="Arial" charset="0"/>
                    <a:ea typeface="Arial" charset="0"/>
                    <a:cs typeface="Arial" charset="0"/>
                  </a:rPr>
                  <a:t>j</a:t>
                </a:r>
                <a:r>
                  <a:rPr lang="en-US" sz="1800" dirty="0">
                    <a:latin typeface="Arial" charset="0"/>
                    <a:ea typeface="Arial" charset="0"/>
                    <a:cs typeface="Arial" charset="0"/>
                  </a:rPr>
                  <a:t>.</a:t>
                </a:r>
              </a:p>
              <a:p>
                <a:pPr lvl="2" algn="l">
                  <a:spcBef>
                    <a:spcPts val="0"/>
                  </a:spcBef>
                </a:pPr>
                <a:r>
                  <a:rPr lang="en-US" sz="1800" dirty="0">
                    <a:latin typeface="Arial" charset="0"/>
                    <a:ea typeface="Arial" charset="0"/>
                    <a:cs typeface="Arial" charset="0"/>
                  </a:rPr>
                  <a:t>At optimization step, 𝜁 = y(i)𝛼</a:t>
                </a:r>
                <a:r>
                  <a:rPr lang="en-US" sz="1800" baseline="-25000" dirty="0">
                    <a:latin typeface="Arial" charset="0"/>
                    <a:ea typeface="Arial" charset="0"/>
                    <a:cs typeface="Arial" charset="0"/>
                  </a:rPr>
                  <a:t>i </a:t>
                </a:r>
                <a:r>
                  <a:rPr lang="en-US" sz="1800" dirty="0">
                    <a:latin typeface="Arial" charset="0"/>
                    <a:ea typeface="Arial" charset="0"/>
                    <a:cs typeface="Arial" charset="0"/>
                  </a:rPr>
                  <a:t>+ y(j)𝛼</a:t>
                </a:r>
                <a:r>
                  <a:rPr lang="en-US" sz="1800" baseline="-25000" dirty="0">
                    <a:latin typeface="Arial" charset="0"/>
                    <a:ea typeface="Arial" charset="0"/>
                    <a:cs typeface="Arial" charset="0"/>
                  </a:rPr>
                  <a:t>j </a:t>
                </a:r>
                <a:r>
                  <a:rPr lang="en-US" sz="1800" dirty="0">
                    <a:latin typeface="Arial" charset="0"/>
                    <a:ea typeface="Arial" charset="0"/>
                    <a:cs typeface="Arial" charset="0"/>
                  </a:rPr>
                  <a:t>is constant and L ≤ 𝛼</a:t>
                </a:r>
                <a:r>
                  <a:rPr lang="en-US" sz="1800" baseline="-25000" dirty="0">
                    <a:latin typeface="Arial" charset="0"/>
                    <a:ea typeface="Arial" charset="0"/>
                    <a:cs typeface="Arial" charset="0"/>
                  </a:rPr>
                  <a:t>j </a:t>
                </a:r>
                <a:r>
                  <a:rPr lang="en-US" sz="1800" dirty="0">
                    <a:latin typeface="Arial" charset="0"/>
                    <a:ea typeface="Arial" charset="0"/>
                    <a:cs typeface="Arial" charset="0"/>
                  </a:rPr>
                  <a:t>≤ H, where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nary>
                      <m:naryPr>
                        <m:chr m:val="∑"/>
                        <m:ctrlPr>
                          <a:rPr lang="en-US" sz="1800" i="1">
                            <a:latin typeface="Cambria Math" panose="02040503050406030204" pitchFamily="18" charset="0"/>
                            <a:ea typeface="Cambria Math" panose="02040503050406030204" pitchFamily="18" charset="0"/>
                            <a:cs typeface="Arial" charset="0"/>
                          </a:rPr>
                        </m:ctrlPr>
                      </m:naryPr>
                      <m:sub>
                        <m:r>
                          <m:rPr>
                            <m:brk m:alnAt="23"/>
                          </m:rPr>
                          <a:rPr lang="en-US" sz="1800" i="1">
                            <a:latin typeface="Cambria Math" panose="02040503050406030204" pitchFamily="18" charset="0"/>
                            <a:ea typeface="Cambria Math" panose="02040503050406030204" pitchFamily="18" charset="0"/>
                            <a:cs typeface="Arial" charset="0"/>
                          </a:rPr>
                          <m:t>𝑖</m:t>
                        </m:r>
                        <m:r>
                          <a:rPr lang="en-US" sz="1800" i="1">
                            <a:latin typeface="Cambria Math" panose="02040503050406030204" pitchFamily="18" charset="0"/>
                            <a:ea typeface="Cambria Math" panose="02040503050406030204" pitchFamily="18" charset="0"/>
                            <a:cs typeface="Arial" charset="0"/>
                          </a:rPr>
                          <m:t>=3</m:t>
                        </m:r>
                      </m:sub>
                      <m:sup>
                        <m:r>
                          <a:rPr lang="en-US" sz="1800" i="1">
                            <a:latin typeface="Cambria Math" panose="02040503050406030204" pitchFamily="18" charset="0"/>
                            <a:ea typeface="Cambria Math" panose="02040503050406030204" pitchFamily="18" charset="0"/>
                            <a:cs typeface="Arial" charset="0"/>
                          </a:rPr>
                          <m:t>𝑚</m:t>
                        </m:r>
                      </m:sup>
                      <m:e>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𝑦</m:t>
                        </m:r>
                        <m:d>
                          <m:dPr>
                            <m:ctrlPr>
                              <a:rPr lang="en-US" sz="1800" i="1">
                                <a:latin typeface="Cambria Math" panose="02040503050406030204" pitchFamily="18" charset="0"/>
                                <a:ea typeface="Cambria Math" panose="02040503050406030204" pitchFamily="18" charset="0"/>
                                <a:cs typeface="Arial" charset="0"/>
                              </a:rPr>
                            </m:ctrlPr>
                          </m:dPr>
                          <m:e>
                            <m:r>
                              <a:rPr lang="en-US" sz="1800" i="1">
                                <a:latin typeface="Cambria Math" panose="02040503050406030204" pitchFamily="18" charset="0"/>
                                <a:ea typeface="Cambria Math" panose="02040503050406030204" pitchFamily="18" charset="0"/>
                                <a:cs typeface="Arial" charset="0"/>
                              </a:rPr>
                              <m:t>𝑖</m:t>
                            </m:r>
                          </m:e>
                        </m:d>
                        <m:r>
                          <a:rPr lang="en-US" sz="1800" i="1">
                            <a:latin typeface="Cambria Math" panose="02040503050406030204" pitchFamily="18" charset="0"/>
                            <a:ea typeface="Cambria Math" panose="02040503050406030204" pitchFamily="18" charset="0"/>
                            <a:cs typeface="Arial" charset="0"/>
                          </a:rPr>
                          <m:t>.</m:t>
                        </m:r>
                      </m:e>
                    </m:nary>
                  </m:oMath>
                </a14:m>
                <a:endParaRPr lang="en-US" sz="1800" dirty="0">
                  <a:latin typeface="Arial" charset="0"/>
                  <a:ea typeface="Arial" charset="0"/>
                  <a:cs typeface="Arial" charset="0"/>
                </a:endParaRPr>
              </a:p>
              <a:p>
                <a:pPr lvl="2" algn="l">
                  <a:spcBef>
                    <a:spcPts val="0"/>
                  </a:spcBef>
                </a:pPr>
                <a:r>
                  <a:rPr lang="en-US" sz="1800" dirty="0">
                    <a:latin typeface="Arial" charset="0"/>
                    <a:ea typeface="Arial" charset="0"/>
                    <a:cs typeface="Arial" charset="0"/>
                  </a:rPr>
                  <a:t>Since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 </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𝜁</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𝑦</m:t>
                        </m:r>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𝑗</m:t>
                        </m:r>
                        <m:r>
                          <a:rPr lang="en-US" sz="1800" i="1">
                            <a:latin typeface="Cambria Math" panose="02040503050406030204" pitchFamily="18" charset="0"/>
                            <a:ea typeface="Cambria Math" panose="02040503050406030204" pitchFamily="18" charset="0"/>
                            <a:cs typeface="Arial" charset="0"/>
                          </a:rPr>
                          <m:t>)</m:t>
                        </m:r>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ea typeface="Cambria Math" panose="02040503050406030204" pitchFamily="18" charset="0"/>
                                <a:cs typeface="Arial" charset="0"/>
                              </a:rPr>
                              <m:t>𝑗</m:t>
                            </m:r>
                          </m:sub>
                        </m:sSub>
                      </m:num>
                      <m:den>
                        <m:r>
                          <a:rPr lang="en-US" sz="1800" i="1">
                            <a:latin typeface="Cambria Math" panose="02040503050406030204" pitchFamily="18" charset="0"/>
                            <a:cs typeface="Arial" charset="0"/>
                          </a:rPr>
                          <m:t>𝑦</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𝑗</m:t>
                        </m:r>
                        <m:r>
                          <a:rPr lang="en-US" sz="1800" i="1">
                            <a:latin typeface="Cambria Math" panose="02040503050406030204" pitchFamily="18" charset="0"/>
                            <a:cs typeface="Arial" charset="0"/>
                          </a:rPr>
                          <m:t>)</m:t>
                        </m:r>
                      </m:den>
                    </m:f>
                  </m:oMath>
                </a14:m>
                <a:r>
                  <a:rPr lang="en-US" sz="1800" dirty="0">
                    <a:latin typeface="Arial" charset="0"/>
                    <a:ea typeface="Arial" charset="0"/>
                    <a:cs typeface="Arial" charset="0"/>
                  </a:rPr>
                  <a:t>, </a:t>
                </a:r>
                <a14:m>
                  <m:oMath xmlns:m="http://schemas.openxmlformats.org/officeDocument/2006/math">
                    <m:r>
                      <a:rPr lang="en-US" sz="1800" i="1">
                        <a:latin typeface="Cambria Math" panose="02040503050406030204" pitchFamily="18" charset="0"/>
                        <a:ea typeface="Arial" charset="0"/>
                        <a:cs typeface="Arial" charset="0"/>
                      </a:rPr>
                      <m:t>𝑊</m:t>
                    </m:r>
                    <m:d>
                      <m:dPr>
                        <m:ctrlPr>
                          <a:rPr lang="en-US" sz="1800" i="1">
                            <a:latin typeface="Cambria Math" panose="02040503050406030204" pitchFamily="18" charset="0"/>
                            <a:ea typeface="Arial" charset="0"/>
                            <a:cs typeface="Arial" charset="0"/>
                          </a:rPr>
                        </m:ctrlPr>
                      </m:dPr>
                      <m:e>
                        <m:r>
                          <a:rPr lang="en-US" sz="1800" i="1">
                            <a:latin typeface="Cambria Math" panose="02040503050406030204" pitchFamily="18" charset="0"/>
                            <a:ea typeface="Cambria Math" panose="02040503050406030204" pitchFamily="18" charset="0"/>
                            <a:cs typeface="Arial" charset="0"/>
                          </a:rPr>
                          <m:t>𝛼</m:t>
                        </m:r>
                      </m:e>
                    </m:d>
                  </m:oMath>
                </a14:m>
                <a:r>
                  <a:rPr lang="en-US" sz="1800" dirty="0">
                    <a:latin typeface="Arial" charset="0"/>
                    <a:ea typeface="Arial" charset="0"/>
                    <a:cs typeface="Arial" charset="0"/>
                  </a:rPr>
                  <a:t> becomes a quadratic function 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which is easy to optimize, we call the solution 𝛼</a:t>
                </a:r>
                <a:r>
                  <a:rPr lang="en-US" sz="1800" baseline="-25000" dirty="0">
                    <a:latin typeface="Arial" charset="0"/>
                    <a:ea typeface="Arial" charset="0"/>
                    <a:cs typeface="Arial" charset="0"/>
                  </a:rPr>
                  <a:t>j</a:t>
                </a:r>
                <a:r>
                  <a:rPr lang="en-US" sz="1800" dirty="0">
                    <a:latin typeface="Arial" charset="0"/>
                    <a:ea typeface="Arial" charset="0"/>
                    <a:cs typeface="Arial" charset="0"/>
                  </a:rPr>
                  <a:t>’. </a:t>
                </a:r>
              </a:p>
              <a:p>
                <a:pPr lvl="2" algn="l">
                  <a:spcBef>
                    <a:spcPts val="0"/>
                  </a:spcBef>
                </a:pPr>
                <a:r>
                  <a:rPr lang="en-US" sz="1800" dirty="0">
                    <a:latin typeface="Arial" charset="0"/>
                    <a:ea typeface="Arial" charset="0"/>
                    <a:cs typeface="Arial" charset="0"/>
                  </a:rPr>
                  <a:t>Setting L =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 and H= min(C,  C +</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𝑗</m:t>
                        </m:r>
                      </m:sub>
                    </m:sSub>
                  </m:oMath>
                </a14:m>
                <a:r>
                  <a:rPr lang="en-US" sz="1800" dirty="0">
                    <a:latin typeface="Arial" charset="0"/>
                    <a:ea typeface="Arial" charset="0"/>
                    <a:cs typeface="Arial" charset="0"/>
                  </a:rPr>
                  <a:t>),</a:t>
                </a:r>
              </a:p>
              <a:p>
                <a:pPr lvl="3" algn="l">
                  <a:spcBef>
                    <a:spcPts val="0"/>
                  </a:spcBef>
                </a:pPr>
                <a:r>
                  <a:rPr lang="en-US" dirty="0">
                    <a:latin typeface="Arial" charset="0"/>
                    <a:ea typeface="Arial" charset="0"/>
                    <a:cs typeface="Arial" charset="0"/>
                  </a:rPr>
                  <a:t>if L ≤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endParaRPr lang="en-US" dirty="0">
                  <a:latin typeface="Arial" charset="0"/>
                  <a:ea typeface="Arial" charset="0"/>
                  <a:cs typeface="Arial" charset="0"/>
                </a:endParaRPr>
              </a:p>
              <a:p>
                <a:pPr lvl="3" algn="l">
                  <a:spcBef>
                    <a:spcPts val="0"/>
                  </a:spcBef>
                </a:pPr>
                <a:r>
                  <a:rPr lang="en-US" dirty="0">
                    <a:latin typeface="Arial" charset="0"/>
                    <a:ea typeface="Arial" charset="0"/>
                    <a:cs typeface="Arial" charset="0"/>
                  </a:rPr>
                  <a:t>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L, put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L</a:t>
                </a:r>
              </a:p>
              <a:p>
                <a:pPr lvl="3" algn="l">
                  <a:spcBef>
                    <a:spcPts val="0"/>
                  </a:spcBef>
                </a:pPr>
                <a:r>
                  <a:rPr lang="en-US" dirty="0">
                    <a:latin typeface="Arial" charset="0"/>
                    <a:ea typeface="Arial" charset="0"/>
                    <a:cs typeface="Arial" charset="0"/>
                  </a:rPr>
                  <a:t>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and H if 𝛼</a:t>
                </a:r>
                <a:r>
                  <a:rPr lang="en-US" baseline="-25000" dirty="0">
                    <a:latin typeface="Arial" charset="0"/>
                    <a:ea typeface="Arial" charset="0"/>
                    <a:cs typeface="Arial" charset="0"/>
                  </a:rPr>
                  <a:t>j</a:t>
                </a:r>
                <a:r>
                  <a:rPr lang="en-US" dirty="0">
                    <a:latin typeface="Arial" charset="0"/>
                    <a:ea typeface="Arial" charset="0"/>
                    <a:cs typeface="Arial" charset="0"/>
                  </a:rPr>
                  <a:t>’</a:t>
                </a:r>
                <a:r>
                  <a:rPr lang="en-US" baseline="-25000" dirty="0">
                    <a:latin typeface="Arial" charset="0"/>
                    <a:ea typeface="Arial" charset="0"/>
                    <a:cs typeface="Arial" charset="0"/>
                  </a:rPr>
                  <a:t> </a:t>
                </a:r>
                <a:r>
                  <a:rPr lang="en-US" dirty="0">
                    <a:latin typeface="Arial" charset="0"/>
                    <a:ea typeface="Arial" charset="0"/>
                    <a:cs typeface="Arial" charset="0"/>
                  </a:rPr>
                  <a:t>≥ H. </a:t>
                </a:r>
              </a:p>
              <a:p>
                <a:pPr lvl="2" algn="l"/>
                <a:endParaRPr lang="en-US" baseline="-250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841" y="2017109"/>
                <a:ext cx="8414317" cy="4011878"/>
              </a:xfrm>
              <a:blipFill>
                <a:blip r:embed="rId3"/>
                <a:stretch>
                  <a:fillRect l="-602" t="-1262"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416236" y="6266063"/>
            <a:ext cx="1600200" cy="273844"/>
          </a:xfrm>
        </p:spPr>
        <p:txBody>
          <a:bodyPr/>
          <a:lstStyle/>
          <a:p>
            <a:fld id="{FA32F8ED-EEB4-4D51-9E8E-3B145D9B9811}" type="slidenum">
              <a:rPr lang="en-US" smtClean="0"/>
              <a:pPr/>
              <a:t>63</a:t>
            </a:fld>
            <a:endParaRPr lang="en-US" dirty="0"/>
          </a:p>
        </p:txBody>
      </p:sp>
    </p:spTree>
    <p:extLst>
      <p:ext uri="{BB962C8B-B14F-4D97-AF65-F5344CB8AC3E}">
        <p14:creationId xmlns:p14="http://schemas.microsoft.com/office/powerpoint/2010/main" val="3625435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83" y="269696"/>
            <a:ext cx="8686800" cy="811154"/>
          </a:xfrm>
        </p:spPr>
        <p:txBody>
          <a:bodyPr anchor="ctr">
            <a:noAutofit/>
          </a:bodyPr>
          <a:lstStyle/>
          <a:p>
            <a:pPr algn="ctr"/>
            <a:r>
              <a:rPr lang="en-US" sz="4000" dirty="0">
                <a:latin typeface="Arial" panose="020B0604020202020204" pitchFamily="34" charset="0"/>
                <a:cs typeface="Arial" panose="020B0604020202020204" pitchFamily="34" charset="0"/>
              </a:rPr>
              <a:t>What happens when there is not a 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013155"/>
                <a:ext cx="8686799" cy="2831690"/>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Introduce slack variables to deal with noisy data (see regularization)</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y(i)= -1 if w</a:t>
                </a:r>
                <a:r>
                  <a:rPr lang="en-US" sz="2000" baseline="30000" dirty="0">
                    <a:latin typeface="Arial" charset="0"/>
                    <a:ea typeface="Arial" charset="0"/>
                    <a:cs typeface="Arial" charset="0"/>
                  </a:rPr>
                  <a:t>T</a:t>
                </a:r>
                <a:r>
                  <a:rPr lang="en-US" sz="2000" dirty="0">
                    <a:latin typeface="Arial" charset="0"/>
                    <a:ea typeface="Arial" charset="0"/>
                    <a:cs typeface="Arial" charset="0"/>
                  </a:rPr>
                  <a:t>x(i)+b ≥ -1+𝜉</a:t>
                </a:r>
                <a:r>
                  <a:rPr lang="en-US" sz="2000" baseline="-25000" dirty="0">
                    <a:latin typeface="Arial" charset="0"/>
                    <a:ea typeface="Arial" charset="0"/>
                    <a:cs typeface="Arial" charset="0"/>
                  </a:rPr>
                  <a:t>i</a:t>
                </a:r>
              </a:p>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Transform into higher dimensional problem</a:t>
                </a:r>
              </a:p>
              <a:p>
                <a:pPr marL="600075" lvl="1" indent="-257175" algn="l">
                  <a:lnSpc>
                    <a:spcPct val="100000"/>
                  </a:lnSpc>
                  <a:spcBef>
                    <a:spcPts val="0"/>
                  </a:spcBef>
                  <a:buFont typeface="Arial" panose="020B0604020202020204" pitchFamily="34" charset="0"/>
                  <a:buChar char="•"/>
                </a:pPr>
                <a:r>
                  <a:rPr lang="en-US" sz="2000" dirty="0">
                    <a:cs typeface="Arial" charset="0"/>
                  </a:rPr>
                  <a:t>𝜱(x</a:t>
                </a:r>
                <a:r>
                  <a:rPr lang="en-US" sz="2000" baseline="-25000" dirty="0">
                    <a:cs typeface="Arial" charset="0"/>
                  </a:rPr>
                  <a:t>1</a:t>
                </a:r>
                <a:r>
                  <a:rPr lang="en-US" sz="2000" dirty="0">
                    <a:cs typeface="Arial" charset="0"/>
                  </a:rPr>
                  <a:t>, x</a:t>
                </a:r>
                <a:r>
                  <a:rPr lang="en-US" sz="2000" baseline="-25000" dirty="0">
                    <a:cs typeface="Arial" charset="0"/>
                  </a:rPr>
                  <a:t>2</a:t>
                </a:r>
                <a:r>
                  <a:rPr lang="en-US" sz="2000" dirty="0">
                    <a:cs typeface="Arial" charset="0"/>
                  </a:rPr>
                  <a:t>)= </a:t>
                </a:r>
                <a14:m>
                  <m:oMath xmlns:m="http://schemas.openxmlformats.org/officeDocument/2006/math">
                    <m:r>
                      <a:rPr lang="en-US" sz="2000" b="0" i="0" smtClean="0">
                        <a:latin typeface="Cambria Math" panose="02040503050406030204" pitchFamily="18" charset="0"/>
                        <a:cs typeface="Arial" charset="0"/>
                      </a:rPr>
                      <m:t>(</m:t>
                    </m:r>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m:t>
                        </m:r>
                      </m:sup>
                    </m:sSup>
                    <m:r>
                      <a:rPr lang="en-US" sz="2000" b="0" i="0"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m:t>
                        </m:r>
                      </m:sup>
                    </m:sSup>
                    <m:r>
                      <a:rPr lang="en-US" sz="2000">
                        <a:latin typeface="Cambria Math" panose="02040503050406030204" pitchFamily="18" charset="0"/>
                        <a:cs typeface="Arial" charset="0"/>
                      </a:rPr>
                      <m:t>,</m:t>
                    </m:r>
                    <m:r>
                      <a:rPr lang="en-US" sz="2000" b="0" i="0" smtClean="0">
                        <a:latin typeface="Cambria Math" panose="02040503050406030204" pitchFamily="18" charset="0"/>
                        <a:cs typeface="Arial" charset="0"/>
                      </a:rPr>
                      <m:t> </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1</m:t>
                            </m:r>
                          </m:sub>
                        </m:s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𝑥</m:t>
                            </m:r>
                          </m:e>
                          <m:sub>
                            <m:r>
                              <a:rPr lang="en-US" sz="2000" b="0" i="1" smtClean="0">
                                <a:latin typeface="Cambria Math" panose="02040503050406030204" pitchFamily="18" charset="0"/>
                                <a:ea typeface="Cambria Math" panose="02040503050406030204" pitchFamily="18" charset="0"/>
                                <a:cs typeface="Arial" charset="0"/>
                              </a:rPr>
                              <m:t>2</m:t>
                            </m:r>
                          </m:sub>
                        </m:sSub>
                      </m:e>
                    </m:rad>
                    <m:r>
                      <a:rPr lang="en-US" sz="2000" b="0" i="1" smtClean="0">
                        <a:latin typeface="Cambria Math" panose="02040503050406030204" pitchFamily="18" charset="0"/>
                        <a:ea typeface="Cambria Math" panose="02040503050406030204" pitchFamily="18" charset="0"/>
                        <a:cs typeface="Arial" charset="0"/>
                      </a:rPr>
                      <m:t>)</m:t>
                    </m:r>
                  </m:oMath>
                </a14:m>
                <a:r>
                  <a:rPr lang="en-US" sz="2000" dirty="0">
                    <a:cs typeface="Arial" charset="0"/>
                  </a:rPr>
                  <a:t>, or</a:t>
                </a:r>
              </a:p>
              <a:p>
                <a:pPr marL="600075" lvl="1" indent="-257175"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charset="0"/>
                          </a:rPr>
                        </m:ctrlPr>
                      </m:sSupPr>
                      <m:e>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e>
                      <m:sup>
                        <m:r>
                          <a:rPr lang="en-US" sz="2000" b="0" i="1" smtClean="0">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 −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 𝜱: (x</a:t>
                </a:r>
                <a:r>
                  <a:rPr lang="en-US" sz="2000" baseline="-25000" dirty="0">
                    <a:latin typeface="Arial" charset="0"/>
                    <a:ea typeface="Arial" charset="0"/>
                    <a:cs typeface="Arial" charset="0"/>
                  </a:rPr>
                  <a:t>1</a:t>
                </a:r>
                <a:r>
                  <a:rPr lang="en-US" sz="2000" dirty="0">
                    <a:latin typeface="Arial" charset="0"/>
                    <a:ea typeface="Arial" charset="0"/>
                    <a:cs typeface="Arial" charset="0"/>
                  </a:rPr>
                  <a:t>, x</a:t>
                </a:r>
                <a:r>
                  <a:rPr lang="en-US" sz="2000" baseline="-25000" dirty="0">
                    <a:latin typeface="Arial" charset="0"/>
                    <a:ea typeface="Arial" charset="0"/>
                    <a:cs typeface="Arial" charset="0"/>
                  </a:rPr>
                  <a:t>2</a:t>
                </a:r>
                <a:r>
                  <a:rPr lang="en-US" sz="2000" dirty="0">
                    <a:latin typeface="Arial" charset="0"/>
                    <a:ea typeface="Arial" charset="0"/>
                    <a:cs typeface="Arial" charset="0"/>
                  </a:rPr>
                  <a:t>) </a:t>
                </a:r>
                <a:r>
                  <a:rPr lang="en-US" sz="2000" dirty="0">
                    <a:latin typeface="Arial" charset="0"/>
                    <a:ea typeface="Arial" charset="0"/>
                    <a:cs typeface="Arial" charset="0"/>
                    <a:sym typeface="Wingdings" pitchFamily="2" charset="2"/>
                  </a:rPr>
                  <a:t> </a:t>
                </a:r>
                <a14:m>
                  <m:oMath xmlns:m="http://schemas.openxmlformats.org/officeDocument/2006/math">
                    <m:r>
                      <a:rPr lang="en-US" sz="2000" b="0" i="1" smtClean="0">
                        <a:latin typeface="Cambria Math" panose="02040503050406030204" pitchFamily="18" charset="0"/>
                        <a:ea typeface="Arial" charset="0"/>
                        <a:cs typeface="Arial" charset="0"/>
                        <a:sym typeface="Wingdings" pitchFamily="2" charset="2"/>
                      </a:rPr>
                      <m:t>(</m:t>
                    </m:r>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e>
                      <m:sup>
                        <m:r>
                          <a:rPr lang="en-US" sz="2000" i="1">
                            <a:latin typeface="Cambria Math" panose="02040503050406030204" pitchFamily="18" charset="0"/>
                            <a:cs typeface="Arial" charset="0"/>
                          </a:rPr>
                          <m:t>2 </m:t>
                        </m:r>
                      </m:sup>
                    </m:sSup>
                  </m:oMath>
                </a14:m>
                <a:r>
                  <a:rPr lang="en-US" sz="2000" dirty="0">
                    <a:latin typeface="Arial" charset="0"/>
                    <a:ea typeface="Arial" charset="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2</m:t>
                            </m:r>
                          </m:sub>
                        </m:sSub>
                      </m:e>
                      <m:sup>
                        <m:r>
                          <a:rPr lang="en-US" sz="2000" i="1">
                            <a:latin typeface="Cambria Math" panose="02040503050406030204" pitchFamily="18" charset="0"/>
                            <a:cs typeface="Arial" charset="0"/>
                          </a:rPr>
                          <m:t>2 </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1</m:t>
                        </m:r>
                      </m:sub>
                    </m:sSub>
                  </m:oMath>
                </a14:m>
                <a:r>
                  <a:rPr lang="en-US" sz="2000" dirty="0">
                    <a:latin typeface="Arial" charset="0"/>
                    <a:ea typeface="Arial"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√2</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b="0" i="1" smtClean="0">
                            <a:latin typeface="Cambria Math" panose="02040503050406030204" pitchFamily="18" charset="0"/>
                            <a:cs typeface="Arial" charset="0"/>
                          </a:rPr>
                          <m:t>2</m:t>
                        </m:r>
                      </m:sub>
                    </m:sSub>
                  </m:oMath>
                </a14:m>
                <a:r>
                  <a:rPr lang="en-US" sz="2000" dirty="0">
                    <a:latin typeface="Arial" charset="0"/>
                    <a:ea typeface="Arial" charset="0"/>
                    <a:cs typeface="Arial" charset="0"/>
                  </a:rPr>
                  <a:t>,1) </a:t>
                </a: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Sometimes problem is separable in higher dimension</a:t>
                </a:r>
              </a:p>
              <a:p>
                <a:pPr marL="257175" indent="-257175"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𝑚𝑎𝑥</m:t>
                        </m:r>
                      </m:e>
                      <m:sub>
                        <m:r>
                          <a:rPr lang="en-US" sz="2000" i="1">
                            <a:latin typeface="Cambria Math" panose="02040503050406030204" pitchFamily="18" charset="0"/>
                            <a:ea typeface="Cambria Math" panose="02040503050406030204" pitchFamily="18" charset="0"/>
                            <a:cs typeface="Arial" charset="0"/>
                          </a:rPr>
                          <m:t>𝛼</m:t>
                        </m:r>
                      </m:sub>
                    </m:sSub>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𝑊</m:t>
                    </m:r>
                    <m:d>
                      <m:dPr>
                        <m:ctrlPr>
                          <a:rPr lang="en-US" sz="2000" i="1">
                            <a:latin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𝛼</m:t>
                        </m:r>
                      </m:e>
                    </m:d>
                    <m:r>
                      <a:rPr lang="en-US" sz="2000" i="1">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e>
                    </m:nary>
                    <m:r>
                      <m:rPr>
                        <m:nor/>
                      </m:rPr>
                      <a:rPr lang="en-US" sz="2000">
                        <a:latin typeface="Arial" charset="0"/>
                        <a:ea typeface="Arial" charset="0"/>
                        <a:cs typeface="Arial" charset="0"/>
                      </a:rPr>
                      <m:t> −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r>
                          <a:rPr lang="en-US" sz="2000" i="1">
                            <a:latin typeface="Cambria Math" panose="02040503050406030204" pitchFamily="18" charset="0"/>
                            <a:cs typeface="Arial" charset="0"/>
                          </a:rPr>
                          <m:t>2</m:t>
                        </m:r>
                      </m:den>
                    </m:f>
                    <m:r>
                      <m:rPr>
                        <m:nor/>
                      </m:rPr>
                      <a:rPr lang="en-US" sz="2000">
                        <a:latin typeface="Arial" charset="0"/>
                        <a:ea typeface="Arial" charset="0"/>
                        <a:cs typeface="Arial" charset="0"/>
                      </a:rPr>
                      <m:t> </m:t>
                    </m:r>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=1, </m:t>
                        </m:r>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𝑚</m:t>
                        </m:r>
                      </m:sup>
                      <m:e>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𝑖</m:t>
                            </m:r>
                          </m:e>
                        </m:d>
                        <m:r>
                          <a:rPr lang="en-US" sz="2000" i="1">
                            <a:latin typeface="Cambria Math" panose="02040503050406030204" pitchFamily="18" charset="0"/>
                            <a:cs typeface="Arial" charset="0"/>
                          </a:rPr>
                          <m:t>𝑦</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𝛼</m:t>
                        </m:r>
                        <m:r>
                          <a:rPr lang="en-US" sz="2000" i="1" baseline="-25000">
                            <a:latin typeface="Cambria Math" panose="02040503050406030204" pitchFamily="18" charset="0"/>
                            <a:ea typeface="Cambria Math" panose="02040503050406030204" pitchFamily="18" charset="0"/>
                            <a:cs typeface="Arial" charset="0"/>
                          </a:rPr>
                          <m:t>𝑗</m:t>
                        </m:r>
                        <m:r>
                          <a:rPr lang="en-US" sz="2000" i="1" baseline="-25000">
                            <a:latin typeface="Cambria Math" panose="02040503050406030204" pitchFamily="18" charset="0"/>
                            <a:ea typeface="Cambria Math" panose="02040503050406030204" pitchFamily="18" charset="0"/>
                            <a:cs typeface="Arial" charset="0"/>
                          </a:rPr>
                          <m:t> </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e>
                    </m:nary>
                  </m:oMath>
                </a14:m>
                <a:r>
                  <a:rPr lang="en-US" sz="2000" dirty="0">
                    <a:latin typeface="Arial" charset="0"/>
                    <a:ea typeface="Arial" charset="0"/>
                    <a:cs typeface="Arial" charset="0"/>
                  </a:rPr>
                  <a:t>),</a:t>
                </a:r>
              </a:p>
              <a:p>
                <a:pPr marL="714375" lvl="1" indent="-257175">
                  <a:lnSpc>
                    <a:spcPct val="100000"/>
                  </a:lnSpc>
                  <a:spcBef>
                    <a:spcPts val="0"/>
                  </a:spcBef>
                </a:pPr>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ea typeface="Cambria Math" panose="02040503050406030204" pitchFamily="18" charset="0"/>
                        <a:cs typeface="Arial" charset="0"/>
                      </a:rPr>
                      <m:t>≥0</m:t>
                    </m:r>
                  </m:oMath>
                </a14:m>
                <a:r>
                  <a:rPr lang="en-US" sz="1800" dirty="0">
                    <a:latin typeface="Arial" charset="0"/>
                    <a:ea typeface="Arial" charset="0"/>
                    <a:cs typeface="Arial" charset="0"/>
                  </a:rPr>
                  <a:t>, </a:t>
                </a:r>
                <a14:m>
                  <m:oMath xmlns:m="http://schemas.openxmlformats.org/officeDocument/2006/math">
                    <m:nary>
                      <m:naryPr>
                        <m:chr m:val="∑"/>
                        <m:ctrlPr>
                          <a:rPr lang="en-US" sz="1800" i="1">
                            <a:latin typeface="Cambria Math" panose="02040503050406030204" pitchFamily="18" charset="0"/>
                            <a:cs typeface="Arial" charset="0"/>
                          </a:rPr>
                        </m:ctrlPr>
                      </m:naryPr>
                      <m:sub>
                        <m:r>
                          <m:rPr>
                            <m:brk m:alnAt="23"/>
                          </m:rPr>
                          <a:rPr lang="en-US" sz="1800" i="1">
                            <a:latin typeface="Cambria Math" panose="02040503050406030204" pitchFamily="18" charset="0"/>
                            <a:cs typeface="Arial" charset="0"/>
                          </a:rPr>
                          <m:t>𝑖</m:t>
                        </m:r>
                        <m:r>
                          <a:rPr lang="en-US" sz="1800" i="1">
                            <a:latin typeface="Cambria Math" panose="02040503050406030204" pitchFamily="18" charset="0"/>
                            <a:cs typeface="Arial" charset="0"/>
                          </a:rPr>
                          <m:t>=1</m:t>
                        </m:r>
                      </m:sub>
                      <m:sup>
                        <m:r>
                          <a:rPr lang="en-US" sz="1800" i="1">
                            <a:latin typeface="Cambria Math" panose="02040503050406030204" pitchFamily="18" charset="0"/>
                            <a:cs typeface="Arial" charset="0"/>
                          </a:rPr>
                          <m:t>𝑚</m:t>
                        </m:r>
                      </m:sup>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𝛼</m:t>
                            </m:r>
                          </m:e>
                          <m:sub>
                            <m:r>
                              <a:rPr lang="en-US" sz="1800" i="1">
                                <a:latin typeface="Cambria Math" panose="02040503050406030204" pitchFamily="18" charset="0"/>
                                <a:cs typeface="Arial" charset="0"/>
                              </a:rPr>
                              <m:t>𝑖</m:t>
                            </m:r>
                          </m:sub>
                        </m:sSub>
                        <m:r>
                          <a:rPr lang="en-US" sz="1800" i="1">
                            <a:latin typeface="Cambria Math" panose="02040503050406030204" pitchFamily="18" charset="0"/>
                            <a:cs typeface="Arial" charset="0"/>
                          </a:rPr>
                          <m:t>𝑦</m:t>
                        </m:r>
                        <m:d>
                          <m:dPr>
                            <m:ctrlPr>
                              <a:rPr lang="en-US" sz="1800" i="1">
                                <a:latin typeface="Cambria Math" panose="02040503050406030204" pitchFamily="18" charset="0"/>
                                <a:cs typeface="Arial" charset="0"/>
                              </a:rPr>
                            </m:ctrlPr>
                          </m:dPr>
                          <m:e>
                            <m:r>
                              <a:rPr lang="en-US" sz="1800" i="1">
                                <a:latin typeface="Cambria Math" panose="02040503050406030204" pitchFamily="18" charset="0"/>
                                <a:cs typeface="Arial" charset="0"/>
                              </a:rPr>
                              <m:t>𝑖</m:t>
                            </m:r>
                          </m:e>
                        </m:d>
                        <m:r>
                          <a:rPr lang="en-US" sz="1800" i="1">
                            <a:latin typeface="Cambria Math" panose="02040503050406030204" pitchFamily="18" charset="0"/>
                            <a:cs typeface="Arial" charset="0"/>
                          </a:rPr>
                          <m:t>=0</m:t>
                        </m:r>
                      </m:e>
                    </m:nary>
                  </m:oMath>
                </a14:m>
                <a:endParaRPr lang="en-US" sz="1600" dirty="0">
                  <a:latin typeface="Arial" charset="0"/>
                  <a:ea typeface="Arial" charset="0"/>
                  <a:cs typeface="Arial" charset="0"/>
                </a:endParaRPr>
              </a:p>
              <a:p>
                <a:pPr marL="600075" lvl="1"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Use Kernel trick:</a:t>
                </a:r>
                <a14:m>
                  <m:oMath xmlns:m="http://schemas.openxmlformats.org/officeDocument/2006/math">
                    <m:d>
                      <m:dPr>
                        <m:ctrlPr>
                          <a:rPr lang="en-US" sz="2000" i="1">
                            <a:latin typeface="Cambria Math" panose="02040503050406030204" pitchFamily="18" charset="0"/>
                            <a:ea typeface="Cambria Math" panose="02040503050406030204" pitchFamily="18" charset="0"/>
                            <a:cs typeface="Arial" charset="0"/>
                          </a:rPr>
                        </m:ctrlPr>
                      </m:dPr>
                      <m:e>
                        <m:r>
                          <m:rPr>
                            <m:sty m:val="p"/>
                          </m:rPr>
                          <a:rPr lang="el-GR" sz="2000" i="1">
                            <a:latin typeface="Cambria Math" panose="02040503050406030204" pitchFamily="18" charset="0"/>
                            <a:ea typeface="Cambria Math" panose="02040503050406030204" pitchFamily="18" charset="0"/>
                            <a:cs typeface="Arial" charset="0"/>
                          </a:rPr>
                          <m:t>Φ</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𝛷</m:t>
                        </m:r>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𝑗</m:t>
                        </m:r>
                        <m:r>
                          <a:rPr lang="en-US" sz="2000" i="1">
                            <a:latin typeface="Cambria Math" panose="02040503050406030204" pitchFamily="18" charset="0"/>
                            <a:ea typeface="Cambria Math" panose="02040503050406030204" pitchFamily="18" charset="0"/>
                            <a:cs typeface="Arial" charset="0"/>
                          </a:rPr>
                          <m:t>)</m:t>
                        </m:r>
                      </m:e>
                    </m:d>
                  </m:oMath>
                </a14:m>
                <a:r>
                  <a:rPr lang="en-US" sz="2000" dirty="0">
                    <a:latin typeface="Arial" charset="0"/>
                    <a:ea typeface="Arial" charset="0"/>
                    <a:cs typeface="Arial" charset="0"/>
                  </a:rPr>
                  <a:t>= K(</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b="0" i="1" smtClean="0">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𝑗</m:t>
                        </m:r>
                      </m:e>
                    </m:d>
                    <m:r>
                      <a:rPr lang="en-US" sz="2000" i="1">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013155"/>
                <a:ext cx="8686799" cy="2831690"/>
              </a:xfrm>
              <a:blipFill>
                <a:blip r:embed="rId3"/>
                <a:stretch>
                  <a:fillRect l="-731" t="-893" b="-29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44089" y="6314460"/>
            <a:ext cx="1600200" cy="273844"/>
          </a:xfrm>
        </p:spPr>
        <p:txBody>
          <a:bodyPr/>
          <a:lstStyle/>
          <a:p>
            <a:fld id="{FA32F8ED-EEB4-4D51-9E8E-3B145D9B9811}" type="slidenum">
              <a:rPr lang="en-US" smtClean="0"/>
              <a:pPr/>
              <a:t>64</a:t>
            </a:fld>
            <a:endParaRPr lang="en-US" dirty="0"/>
          </a:p>
        </p:txBody>
      </p:sp>
    </p:spTree>
    <p:extLst>
      <p:ext uri="{BB962C8B-B14F-4D97-AF65-F5344CB8AC3E}">
        <p14:creationId xmlns:p14="http://schemas.microsoft.com/office/powerpoint/2010/main" val="90049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969"/>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SVM example</a:t>
            </a:r>
          </a:p>
        </p:txBody>
      </p:sp>
      <p:sp>
        <p:nvSpPr>
          <p:cNvPr id="3" name="Content Placeholder 2"/>
          <p:cNvSpPr>
            <a:spLocks noGrp="1"/>
          </p:cNvSpPr>
          <p:nvPr>
            <p:ph idx="1"/>
          </p:nvPr>
        </p:nvSpPr>
        <p:spPr>
          <a:xfrm>
            <a:off x="541355" y="1511892"/>
            <a:ext cx="4482821" cy="3491318"/>
          </a:xfrm>
        </p:spPr>
        <p:txBody>
          <a:bodyPr>
            <a:noAutofit/>
          </a:bodyPr>
          <a:lstStyle/>
          <a:p>
            <a:pPr marL="257175"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baseline="30000" dirty="0">
                <a:latin typeface="Calibri" panose="020F0502020204030204" pitchFamily="34" charset="0"/>
                <a:cs typeface="Calibri" panose="020F0502020204030204" pitchFamily="34" charset="0"/>
              </a:rPr>
              <a:t>T</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b = 0, </a:t>
            </a:r>
            <a:r>
              <a:rPr lang="en-US" sz="2000" b="1" dirty="0">
                <a:latin typeface="Calibri" panose="020F0502020204030204" pitchFamily="34" charset="0"/>
                <a:cs typeface="Calibri" panose="020F0502020204030204" pitchFamily="34" charset="0"/>
              </a:rPr>
              <a:t>x </a:t>
            </a:r>
            <a:r>
              <a:rPr lang="en-US" sz="2000" dirty="0">
                <a:latin typeface="Calibri" panose="020F0502020204030204" pitchFamily="34" charset="0"/>
                <a:cs typeface="Calibri" panose="020F0502020204030204" pitchFamily="34" charset="0"/>
              </a:rPr>
              <a:t>= (x, y)</a:t>
            </a:r>
          </a:p>
          <a:p>
            <a:pPr marL="600075" lvl="1" indent="-257175" algn="l">
              <a:buFont typeface="Arial" panose="020B0604020202020204" pitchFamily="34" charset="0"/>
              <a:buChar char="•"/>
            </a:pP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0.0000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1: 1.00</a:t>
            </a:r>
          </a:p>
          <a:p>
            <a:pPr marL="257175"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test point:  (-8.0000, -8.0000), </a:t>
            </a:r>
            <a:r>
              <a:rPr lang="en-US" sz="2000" b="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(0.4961, 0.8682), b:   0</a:t>
            </a:r>
          </a:p>
          <a:p>
            <a:pPr marL="600075" lvl="1" indent="-257175" algn="l">
              <a:buFont typeface="Arial" panose="020B0604020202020204" pitchFamily="34" charset="0"/>
              <a:buChar char="•"/>
            </a:pPr>
            <a:r>
              <a:rPr lang="en-US" sz="2000" dirty="0">
                <a:latin typeface="Calibri" panose="020F0502020204030204" pitchFamily="34" charset="0"/>
                <a:cs typeface="Calibri" panose="020F0502020204030204" pitchFamily="34" charset="0"/>
              </a:rPr>
              <a:t>Prediction 2 : -1.00</a:t>
            </a:r>
          </a:p>
          <a:p>
            <a:pPr marL="257175" indent="-257175" algn="l">
              <a:buFont typeface="Arial" charset="0"/>
              <a:buChar char="•"/>
            </a:pPr>
            <a:endParaRPr lang="en-US" sz="1500" dirty="0">
              <a:latin typeface="Arial" panose="020B0604020202020204" pitchFamily="34" charset="0"/>
              <a:ea typeface="Arial" charset="0"/>
              <a:cs typeface="Arial" panose="020B060402020202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13298" y="6287705"/>
            <a:ext cx="1600200" cy="273844"/>
          </a:xfrm>
        </p:spPr>
        <p:txBody>
          <a:bodyPr/>
          <a:lstStyle/>
          <a:p>
            <a:fld id="{FA32F8ED-EEB4-4D51-9E8E-3B145D9B9811}" type="slidenum">
              <a:rPr lang="en-US" smtClean="0"/>
              <a:pPr/>
              <a:t>65</a:t>
            </a:fld>
            <a:endParaRPr lang="en-US" dirty="0"/>
          </a:p>
        </p:txBody>
      </p:sp>
      <p:pic>
        <p:nvPicPr>
          <p:cNvPr id="4" name="Picture 3">
            <a:extLst>
              <a:ext uri="{FF2B5EF4-FFF2-40B4-BE49-F238E27FC236}">
                <a16:creationId xmlns:a16="http://schemas.microsoft.com/office/drawing/2014/main" id="{CA2F07C5-57C2-E642-B86A-5344338A2373}"/>
              </a:ext>
            </a:extLst>
          </p:cNvPr>
          <p:cNvPicPr>
            <a:picLocks noChangeAspect="1"/>
          </p:cNvPicPr>
          <p:nvPr/>
        </p:nvPicPr>
        <p:blipFill>
          <a:blip r:embed="rId3"/>
          <a:stretch>
            <a:fillRect/>
          </a:stretch>
        </p:blipFill>
        <p:spPr>
          <a:xfrm>
            <a:off x="5135350" y="3257551"/>
            <a:ext cx="3955897" cy="2366963"/>
          </a:xfrm>
          <a:prstGeom prst="rect">
            <a:avLst/>
          </a:prstGeom>
        </p:spPr>
      </p:pic>
    </p:spTree>
    <p:extLst>
      <p:ext uri="{BB962C8B-B14F-4D97-AF65-F5344CB8AC3E}">
        <p14:creationId xmlns:p14="http://schemas.microsoft.com/office/powerpoint/2010/main" val="288207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1614"/>
            <a:ext cx="8686800" cy="651272"/>
          </a:xfrm>
        </p:spPr>
        <p:txBody>
          <a:bodyPr anchor="ctr">
            <a:normAutofit/>
          </a:bodyPr>
          <a:lstStyle/>
          <a:p>
            <a:pPr algn="ctr"/>
            <a:r>
              <a:rPr lang="en-US" sz="4000" dirty="0">
                <a:latin typeface="Arial" panose="020B0604020202020204" pitchFamily="34" charset="0"/>
                <a:cs typeface="Arial" panose="020B0604020202020204" pitchFamily="34" charset="0"/>
              </a:rPr>
              <a:t>Another SVM example</a:t>
            </a:r>
          </a:p>
        </p:txBody>
      </p:sp>
      <p:sp>
        <p:nvSpPr>
          <p:cNvPr id="3" name="Content Placeholder 2"/>
          <p:cNvSpPr>
            <a:spLocks noGrp="1"/>
          </p:cNvSpPr>
          <p:nvPr>
            <p:ph idx="1"/>
          </p:nvPr>
        </p:nvSpPr>
        <p:spPr>
          <a:xfrm>
            <a:off x="228600" y="2090737"/>
            <a:ext cx="8686800" cy="3910013"/>
          </a:xfrm>
        </p:spPr>
        <p:txBody>
          <a:bodyPr>
            <a:noAutofit/>
          </a:bodyPr>
          <a:lstStyle/>
          <a:p>
            <a:pPr marL="257175" indent="-257175" algn="l">
              <a:buFont typeface="Arial" panose="020B0604020202020204" pitchFamily="34" charset="0"/>
              <a:buChar char="•"/>
            </a:pPr>
            <a:r>
              <a:rPr lang="en-US" sz="1800" dirty="0">
                <a:latin typeface="Arial" charset="0"/>
                <a:ea typeface="Arial" charset="0"/>
                <a:cs typeface="Arial" charset="0"/>
              </a:rPr>
              <a:t>Todo</a:t>
            </a:r>
            <a:endParaRPr lang="en-US" sz="36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2349" y="6189464"/>
            <a:ext cx="1600200" cy="273844"/>
          </a:xfrm>
        </p:spPr>
        <p:txBody>
          <a:bodyPr/>
          <a:lstStyle/>
          <a:p>
            <a:fld id="{FA32F8ED-EEB4-4D51-9E8E-3B145D9B9811}" type="slidenum">
              <a:rPr lang="en-US" smtClean="0"/>
              <a:pPr/>
              <a:t>66</a:t>
            </a:fld>
            <a:endParaRPr lang="en-US" dirty="0"/>
          </a:p>
        </p:txBody>
      </p:sp>
    </p:spTree>
    <p:extLst>
      <p:ext uri="{BB962C8B-B14F-4D97-AF65-F5344CB8AC3E}">
        <p14:creationId xmlns:p14="http://schemas.microsoft.com/office/powerpoint/2010/main" val="244823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19824"/>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7, Likelihood maximization</a:t>
            </a:r>
          </a:p>
        </p:txBody>
      </p:sp>
      <p:sp>
        <p:nvSpPr>
          <p:cNvPr id="3" name="Content Placeholder 2"/>
          <p:cNvSpPr>
            <a:spLocks noGrp="1"/>
          </p:cNvSpPr>
          <p:nvPr>
            <p:ph idx="1"/>
          </p:nvPr>
        </p:nvSpPr>
        <p:spPr>
          <a:xfrm>
            <a:off x="702256" y="2487821"/>
            <a:ext cx="7714784" cy="3074567"/>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EM algorithm</a:t>
            </a:r>
          </a:p>
          <a:p>
            <a:pPr marL="257175" indent="-257175" algn="l">
              <a:buFont typeface="Arial" charset="0"/>
              <a:buChar char="•"/>
            </a:pPr>
            <a:r>
              <a:rPr lang="en-US" sz="2400" dirty="0">
                <a:latin typeface="Calibri" panose="020F0502020204030204" pitchFamily="34" charset="0"/>
                <a:cs typeface="Calibri" panose="020F0502020204030204" pitchFamily="34" charset="0"/>
              </a:rPr>
              <a:t>Gaussian mixtures</a:t>
            </a:r>
          </a:p>
          <a:p>
            <a:pPr marL="257175" indent="-257175" algn="l">
              <a:buFont typeface="Arial" charset="0"/>
              <a:buChar char="•"/>
            </a:pPr>
            <a:r>
              <a:rPr lang="en-US" sz="2400" dirty="0">
                <a:latin typeface="Calibri" panose="020F0502020204030204" pitchFamily="34" charset="0"/>
                <a:cs typeface="Calibri" panose="020F0502020204030204" pitchFamily="34" charset="0"/>
              </a:rPr>
              <a:t>Markov chains</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7199057" y="6201254"/>
            <a:ext cx="1600200" cy="273844"/>
          </a:xfrm>
        </p:spPr>
        <p:txBody>
          <a:bodyPr/>
          <a:lstStyle/>
          <a:p>
            <a:fld id="{FA32F8ED-EEB4-4D51-9E8E-3B145D9B9811}" type="slidenum">
              <a:rPr lang="en-US" smtClean="0"/>
              <a:pPr/>
              <a:t>67</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9395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6357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313419"/>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180" y="1927400"/>
                <a:ext cx="8686800" cy="3509963"/>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Denote the multi-variate gaussian by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where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mean and </a:t>
                </a:r>
                <a14:m>
                  <m:oMath xmlns:m="http://schemas.openxmlformats.org/officeDocument/2006/math">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oMath>
                </a14:m>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the variance</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Suppose there are </a:t>
                </a:r>
                <a14:m>
                  <m:oMath xmlns:m="http://schemas.openxmlformats.org/officeDocument/2006/math">
                    <m:r>
                      <a:rPr lang="en-US" sz="2000" i="1">
                        <a:latin typeface="Cambria Math" panose="02040503050406030204" pitchFamily="18" charset="0"/>
                        <a:cs typeface="Arial" panose="020B0604020202020204" pitchFamily="34" charset="0"/>
                      </a:rPr>
                      <m:t>𝐾</m:t>
                    </m:r>
                  </m:oMath>
                </a14:m>
                <a:r>
                  <a:rPr lang="en-US" sz="2000" dirty="0">
                    <a:latin typeface="Arial" panose="020B0604020202020204" pitchFamily="34" charset="0"/>
                    <a:cs typeface="Arial" panose="020B0604020202020204" pitchFamily="34" charset="0"/>
                  </a:rPr>
                  <a:t> distributions and we want to find out which one was the source. We introduce the K-dimensional variable z,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if the source distribution is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0 otherwise.  Let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be the probability that the source distribution consists solely of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i="1" dirty="0">
                    <a:latin typeface="Cambria Math" panose="02040503050406030204" pitchFamily="18" charset="0"/>
                    <a:ea typeface="Cambria Math" panose="02040503050406030204" pitchFamily="18" charset="0"/>
                    <a:cs typeface="Arial" panose="020B0604020202020204" pitchFamily="34" charset="0"/>
                  </a:rPr>
                  <a:t> </a:t>
                </a:r>
                <a:r>
                  <a:rPr lang="en-US" sz="2000" i="1" dirty="0">
                    <a:latin typeface="Calibri" panose="020F0502020204030204" pitchFamily="34" charset="0"/>
                    <a:ea typeface="Cambria Math" panose="02040503050406030204" pitchFamily="18" charset="0"/>
                    <a:cs typeface="Calibri" panose="020F0502020204030204" pitchFamily="34" charset="0"/>
                  </a:rPr>
                  <a:t>so </a:t>
                </a:r>
                <a14:m>
                  <m:oMath xmlns:m="http://schemas.openxmlformats.org/officeDocument/2006/math">
                    <m:r>
                      <m:rPr>
                        <m:sty m:val="p"/>
                      </m:rPr>
                      <a:rPr lang="en-US" sz="2000">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d>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oMath>
                </a14:m>
                <a:r>
                  <a:rPr lang="en-US" sz="2000" dirty="0">
                    <a:latin typeface="Arial" panose="020B0604020202020204" pitchFamily="34" charset="0"/>
                    <a:cs typeface="Arial" panose="020B0604020202020204" pitchFamily="34" charset="0"/>
                  </a:rPr>
                  <a:t>. With all this, </a:t>
                </a: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𝑘</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sup>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sup>
                        </m:sSup>
                      </m:e>
                    </m:nary>
                  </m:oMath>
                </a14:m>
                <a:r>
                  <a:rPr lang="en-US" sz="2000" dirty="0">
                    <a:latin typeface="Arial" panose="020B0604020202020204" pitchFamily="34" charset="0"/>
                    <a:cs typeface="Arial" panose="020B0604020202020204" pitchFamily="34" charset="0"/>
                  </a:rPr>
                  <a:t>.  For HMM, </a:t>
                </a:r>
                <a14:m>
                  <m:oMath xmlns:m="http://schemas.openxmlformats.org/officeDocument/2006/math">
                    <m:r>
                      <a:rPr lang="en-US" sz="2000" b="1" i="1">
                        <a:latin typeface="Cambria Math" panose="02040503050406030204" pitchFamily="18" charset="0"/>
                        <a:cs typeface="Arial" panose="020B0604020202020204" pitchFamily="34" charset="0"/>
                      </a:rPr>
                      <m:t>𝒛</m:t>
                    </m:r>
                  </m:oMath>
                </a14:m>
                <a:r>
                  <a:rPr lang="en-US" sz="2000" dirty="0">
                    <a:latin typeface="Calibri" panose="020F0502020204030204" pitchFamily="34" charset="0"/>
                    <a:cs typeface="Calibri" panose="020F0502020204030204" pitchFamily="34" charset="0"/>
                  </a:rPr>
                  <a:t> represents the latent variables.</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𝑃</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𝒛</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i="1">
                            <a:latin typeface="Cambria Math" panose="02040503050406030204" pitchFamily="18" charset="0"/>
                            <a:ea typeface="Cambria Math" panose="02040503050406030204" pitchFamily="18" charset="0"/>
                            <a:cs typeface="Arial" panose="020B0604020202020204" pitchFamily="34" charset="0"/>
                          </a:rPr>
                          <m:t>𝛴</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m:rPr>
                        <m:nor/>
                      </m:rPr>
                      <a:rPr lang="en-US" sz="200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and </a:t>
                </a:r>
                <a14:m>
                  <m:oMath xmlns:m="http://schemas.openxmlformats.org/officeDocument/2006/math">
                    <m:nary>
                      <m:naryPr>
                        <m:chr m:val="∑"/>
                        <m:limLoc m:val="subSup"/>
                        <m:ctrlPr>
                          <a:rPr lang="en-US" sz="2000" i="1" dirty="0">
                            <a:latin typeface="Cambria Math" panose="02040503050406030204" pitchFamily="18" charset="0"/>
                            <a:cs typeface="Arial" panose="020B0604020202020204" pitchFamily="34" charset="0"/>
                          </a:rPr>
                        </m:ctrlPr>
                      </m:naryPr>
                      <m:sub>
                        <m:r>
                          <m:rPr>
                            <m:brk m:alnAt="25"/>
                          </m:rPr>
                          <a:rPr lang="en-US" sz="2000" i="1" dirty="0">
                            <a:latin typeface="Cambria Math" panose="02040503050406030204" pitchFamily="18" charset="0"/>
                            <a:cs typeface="Arial" panose="020B0604020202020204" pitchFamily="34" charset="0"/>
                          </a:rPr>
                          <m:t>𝑘</m:t>
                        </m:r>
                        <m:r>
                          <a:rPr lang="en-US" sz="2000" i="1" dirty="0">
                            <a:latin typeface="Cambria Math" panose="02040503050406030204" pitchFamily="18" charset="0"/>
                            <a:cs typeface="Arial" panose="020B0604020202020204" pitchFamily="34" charset="0"/>
                          </a:rPr>
                          <m:t>=1</m:t>
                        </m:r>
                      </m:sub>
                      <m:sup>
                        <m:r>
                          <a:rPr lang="en-US" sz="2000" i="1" dirty="0">
                            <a:latin typeface="Cambria Math" panose="02040503050406030204" pitchFamily="18" charset="0"/>
                            <a:cs typeface="Arial" panose="020B0604020202020204" pitchFamily="34" charset="0"/>
                          </a:rPr>
                          <m:t>𝐾</m:t>
                        </m:r>
                      </m:sup>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ea typeface="Cambria Math" panose="02040503050406030204" pitchFamily="18" charset="0"/>
                                <a:cs typeface="Arial" panose="020B0604020202020204" pitchFamily="34" charset="0"/>
                              </a:rPr>
                              <m:t>𝜋</m:t>
                            </m:r>
                          </m:e>
                          <m:sub>
                            <m:r>
                              <a:rPr lang="en-US" sz="2000" i="1" dirty="0">
                                <a:latin typeface="Cambria Math" panose="02040503050406030204" pitchFamily="18" charset="0"/>
                                <a:cs typeface="Arial" panose="020B0604020202020204" pitchFamily="34" charset="0"/>
                              </a:rPr>
                              <m:t>𝑘</m:t>
                            </m:r>
                          </m:sub>
                        </m:sSub>
                        <m:r>
                          <a:rPr lang="en-US" sz="2000" i="1" dirty="0">
                            <a:latin typeface="Cambria Math" panose="02040503050406030204" pitchFamily="18" charset="0"/>
                            <a:cs typeface="Arial" panose="020B0604020202020204" pitchFamily="34" charset="0"/>
                          </a:rPr>
                          <m:t>=1</m:t>
                        </m:r>
                      </m:e>
                    </m:nary>
                  </m:oMath>
                </a14:m>
                <a:r>
                  <a:rPr lang="en-US" sz="2000" dirty="0">
                    <a:latin typeface="Arial" panose="020B0604020202020204" pitchFamily="34" charset="0"/>
                    <a:cs typeface="Arial" panose="020B0604020202020204" pitchFamily="34" charset="0"/>
                  </a:rPr>
                  <a:t>.</a:t>
                </a: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Finally, p</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nary>
                      <m:naryPr>
                        <m:chr m:val="∑"/>
                        <m:supHide m:val="on"/>
                        <m:ctrlPr>
                          <a:rPr lang="en-US" sz="2000" i="1">
                            <a:latin typeface="Cambria Math" panose="02040503050406030204" pitchFamily="18" charset="0"/>
                            <a:cs typeface="Arial" panose="020B0604020202020204" pitchFamily="34" charset="0"/>
                          </a:rPr>
                        </m:ctrlPr>
                      </m:naryPr>
                      <m:sub>
                        <m:r>
                          <m:rPr>
                            <m:brk m:alnAt="7"/>
                          </m:rPr>
                          <a:rPr lang="en-US" sz="2000" i="1">
                            <a:latin typeface="Cambria Math" panose="02040503050406030204" pitchFamily="18" charset="0"/>
                            <a:cs typeface="Arial" panose="020B0604020202020204" pitchFamily="34" charset="0"/>
                          </a:rPr>
                          <m:t>𝑧</m:t>
                        </m:r>
                      </m:sub>
                      <m:sup/>
                      <m:e>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e>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𝒛</m:t>
                            </m:r>
                          </m:e>
                        </m:d>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oMath>
                </a14:m>
                <a:endParaRPr lang="en-US" sz="2000"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e>
                        <m:r>
                          <a:rPr lang="en-US" sz="2000" b="1" i="1">
                            <a:latin typeface="Cambria Math" panose="02040503050406030204" pitchFamily="18" charset="0"/>
                            <a:cs typeface="Arial" panose="020B0604020202020204" pitchFamily="34" charset="0"/>
                          </a:rPr>
                          <m:t>𝒙</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e>
                        </m:d>
                        <m:r>
                          <a:rPr lang="en-US" sz="2000" i="1">
                            <a:latin typeface="Cambria Math" panose="02040503050406030204" pitchFamily="18" charset="0"/>
                            <a:cs typeface="Arial" panose="020B0604020202020204" pitchFamily="34" charset="0"/>
                          </a:rPr>
                          <m:t>𝑝</m:t>
                        </m:r>
                        <m:d>
                          <m:dPr>
                            <m:endChr m:val="|"/>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𝒙</m:t>
                            </m:r>
                            <m:r>
                              <a:rPr lang="en-US" sz="2000" i="1">
                                <a:latin typeface="Cambria Math" panose="02040503050406030204" pitchFamily="18" charset="0"/>
                                <a:cs typeface="Arial" panose="020B0604020202020204" pitchFamily="34" charset="0"/>
                              </a:rPr>
                              <m:t> </m:t>
                            </m:r>
                          </m:e>
                        </m:d>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=1)</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𝑗</m:t>
                                </m:r>
                              </m:sub>
                            </m:sSub>
                          </m:e>
                        </m:nary>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𝒙</m:t>
                            </m:r>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b="1" i="1">
                                <a:latin typeface="Cambria Math" panose="02040503050406030204" pitchFamily="18" charset="0"/>
                                <a:ea typeface="Cambria Math" panose="02040503050406030204" pitchFamily="18" charset="0"/>
                                <a:cs typeface="Arial" panose="020B0604020202020204" pitchFamily="34" charset="0"/>
                              </a:rPr>
                              <m:t>𝒋</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en>
                    </m:f>
                  </m:oMath>
                </a14:m>
                <a:r>
                  <a:rPr lang="en-US" sz="2000" dirty="0">
                    <a:latin typeface="Arial" panose="020B0604020202020204" pitchFamily="34" charset="0"/>
                    <a:cs typeface="Arial" panose="020B0604020202020204" pitchFamily="34" charset="0"/>
                  </a:rPr>
                  <a:t> by Bayes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180" y="1927400"/>
                <a:ext cx="8686800" cy="3509963"/>
              </a:xfrm>
              <a:blipFill>
                <a:blip r:embed="rId3"/>
                <a:stretch>
                  <a:fillRect l="-584" t="-1439" r="-730" b="-15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891913" y="6126228"/>
            <a:ext cx="1600200" cy="273844"/>
          </a:xfrm>
        </p:spPr>
        <p:txBody>
          <a:bodyPr/>
          <a:lstStyle/>
          <a:p>
            <a:fld id="{FA32F8ED-EEB4-4D51-9E8E-3B145D9B9811}" type="slidenum">
              <a:rPr lang="en-US" smtClean="0"/>
              <a:pPr/>
              <a:t>68</a:t>
            </a:fld>
            <a:endParaRPr lang="en-US" dirty="0"/>
          </a:p>
        </p:txBody>
      </p:sp>
    </p:spTree>
    <p:extLst>
      <p:ext uri="{BB962C8B-B14F-4D97-AF65-F5344CB8AC3E}">
        <p14:creationId xmlns:p14="http://schemas.microsoft.com/office/powerpoint/2010/main" val="2706188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273225"/>
            <a:ext cx="8823960" cy="651272"/>
          </a:xfrm>
        </p:spPr>
        <p:txBody>
          <a:bodyPr anchor="ctr">
            <a:noAutofit/>
          </a:bodyPr>
          <a:lstStyle/>
          <a:p>
            <a:pPr algn="ctr"/>
            <a:r>
              <a:rPr lang="en-US" sz="4000" dirty="0">
                <a:latin typeface="Arial" charset="0"/>
                <a:ea typeface="Arial" charset="0"/>
                <a:cs typeface="Arial" charset="0"/>
              </a:rPr>
              <a:t>Gaussian mixture and the EM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7029" y="1745875"/>
                <a:ext cx="8489942" cy="4491588"/>
              </a:xfrm>
            </p:spPr>
            <p:txBody>
              <a:bodyPr>
                <a:noAutofit/>
              </a:bodyPr>
              <a:lstStyle/>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Now let </a:t>
                </a:r>
                <a14:m>
                  <m:oMath xmlns:m="http://schemas.openxmlformats.org/officeDocument/2006/math">
                    <m:r>
                      <a:rPr lang="en-US" sz="2000" b="1" i="1">
                        <a:latin typeface="Cambria Math" panose="02040503050406030204" pitchFamily="18" charset="0"/>
                        <a:cs typeface="Arial" panose="020B0604020202020204" pitchFamily="34" charset="0"/>
                      </a:rPr>
                      <m:t>𝑿</m:t>
                    </m:r>
                  </m:oMath>
                </a14:m>
                <a:r>
                  <a:rPr lang="en-US" sz="2000" dirty="0">
                    <a:latin typeface="Calibri" panose="020F0502020204030204" pitchFamily="34" charset="0"/>
                    <a:cs typeface="Calibri" panose="020F0502020204030204" pitchFamily="34" charset="0"/>
                  </a:rPr>
                  <a:t> the random variable for an experiment c</a:t>
                </a:r>
                <a14:m>
                  <m:oMath xmlns:m="http://schemas.openxmlformats.org/officeDocument/2006/math">
                    <m:r>
                      <m:rPr>
                        <m:sty m:val="p"/>
                      </m:rPr>
                      <a:rPr lang="en-US" sz="2000">
                        <a:latin typeface="Cambria Math" panose="02040503050406030204" pitchFamily="18" charset="0"/>
                        <a:cs typeface="Arial" panose="020B0604020202020204" pitchFamily="34" charset="0"/>
                      </a:rPr>
                      <m:t>onsisting</m:t>
                    </m:r>
                    <m:r>
                      <a:rPr lang="en-US" sz="2000">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of</m:t>
                    </m:r>
                    <m:r>
                      <a:rPr lang="en-US" sz="200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𝑁</m:t>
                    </m:r>
                  </m:oMath>
                </a14:m>
                <a:r>
                  <a:rPr lang="en-US" sz="2000" dirty="0">
                    <a:latin typeface="Calibri" panose="020F0502020204030204" pitchFamily="34" charset="0"/>
                    <a:cs typeface="Calibri" panose="020F0502020204030204" pitchFamily="34" charset="0"/>
                  </a:rPr>
                  <a:t> observations </a:t>
                </a:r>
                <a14:m>
                  <m:oMath xmlns:m="http://schemas.openxmlformats.org/officeDocument/2006/math">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i="1">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from the source</a:t>
                </a:r>
              </a:p>
              <a:p>
                <a:pPr marL="257175" indent="-257175" algn="l">
                  <a:spcBef>
                    <a:spcPts val="300"/>
                  </a:spcBef>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nary>
                  </m:oMath>
                </a14:m>
                <a:r>
                  <a:rPr lang="en-US" sz="2000" dirty="0">
                    <a:latin typeface="Calibri" panose="020F0502020204030204" pitchFamily="34" charset="0"/>
                    <a:cs typeface="Calibri" panose="020F0502020204030204" pitchFamily="34" charset="0"/>
                  </a:rPr>
                  <a:t> and,</a:t>
                </a: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ℓ</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ℒ</m:t>
                            </m:r>
                            <m:d>
                              <m:dPr>
                                <m:ctrlPr>
                                  <a:rPr lang="en-US" sz="2000" b="1"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e>
                        </m:d>
                      </m:e>
                    </m:func>
                    <m:r>
                      <a:rPr lang="en-US" sz="2000" i="1">
                        <a:latin typeface="Cambria Math" panose="02040503050406030204" pitchFamily="18" charset="0"/>
                        <a:ea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we get </a:t>
                </a:r>
                <a14:m>
                  <m:oMath xmlns:m="http://schemas.openxmlformats.org/officeDocument/2006/math">
                    <m:r>
                      <a:rPr lang="en-US" sz="2000">
                        <a:latin typeface="Cambria Math" panose="02040503050406030204" pitchFamily="18" charset="0"/>
                        <a:cs typeface="Arial" panose="020B0604020202020204" pitchFamily="34" charset="0"/>
                      </a:rPr>
                      <m:t>−</m:t>
                    </m:r>
                    <m:nary>
                      <m:naryPr>
                        <m:chr m:val="∑"/>
                        <m:limLoc m:val="subSup"/>
                        <m:ctrlPr>
                          <a:rPr lang="en-US" sz="2000" i="1">
                            <a:latin typeface="Cambria Math" panose="02040503050406030204" pitchFamily="18" charset="0"/>
                            <a:cs typeface="Arial" panose="020B0604020202020204" pitchFamily="34" charset="0"/>
                          </a:rPr>
                        </m:ctrlPr>
                      </m:naryPr>
                      <m:sub>
                        <m:r>
                          <m:rPr>
                            <m:brk m:alnAt="25"/>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𝑛</m:t>
                                </m:r>
                              </m:sub>
                            </m:sSub>
                          </m:e>
                        </m:d>
                        <m:r>
                          <a:rPr lang="en-US" sz="2000" i="1">
                            <a:latin typeface="Cambria Math" panose="02040503050406030204" pitchFamily="18" charset="0"/>
                            <a:cs typeface="Arial" panose="020B0604020202020204" pitchFamily="34" charset="0"/>
                          </a:rPr>
                          <m:t>=0</m:t>
                        </m:r>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cs typeface="Arial" panose="020B0604020202020204" pitchFamily="34" charset="0"/>
                      </a:rPr>
                      <m:t> </m:t>
                    </m:r>
                    <m:nary>
                      <m:naryPr>
                        <m:chr m:val="∑"/>
                        <m:ctrlPr>
                          <a:rPr lang="en-US" sz="2000" i="1">
                            <a:latin typeface="Cambria Math" panose="02040503050406030204" pitchFamily="18" charset="0"/>
                            <a:cs typeface="Arial" panose="020B0604020202020204" pitchFamily="34" charset="0"/>
                          </a:rPr>
                        </m:ctrlPr>
                      </m:naryPr>
                      <m:sub>
                        <m: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𝑛𝑘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e>
                    </m:nary>
                    <m:r>
                      <a:rPr lang="en-US" sz="2000">
                        <a:latin typeface="Cambria Math" panose="02040503050406030204" pitchFamily="18" charset="0"/>
                        <a:cs typeface="Arial" panose="020B0604020202020204" pitchFamily="34" charset="0"/>
                      </a:rPr>
                      <m:t>,</m:t>
                    </m:r>
                  </m:oMath>
                </a14:m>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𝑛</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Setting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ℓ</m:t>
                        </m:r>
                      </m:num>
                      <m:den>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e>
                      <m:sub>
                        <m:r>
                          <a:rPr lang="en-US" sz="2000" i="1">
                            <a:latin typeface="Cambria Math" panose="02040503050406030204" pitchFamily="18" charset="0"/>
                            <a:cs typeface="Arial" panose="020B0604020202020204" pitchFamily="34" charset="0"/>
                          </a:rPr>
                          <m:t>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den>
                    </m:f>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𝑖</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𝑁</m:t>
                        </m:r>
                      </m:sup>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𝑘</m:t>
                                    </m:r>
                                  </m:sub>
                                </m:sSub>
                              </m:e>
                            </m:d>
                          </m:e>
                          <m:sup>
                            <m:r>
                              <a:rPr lang="en-US" sz="2000" i="1">
                                <a:latin typeface="Cambria Math" panose="02040503050406030204" pitchFamily="18" charset="0"/>
                                <a:cs typeface="Arial" panose="020B0604020202020204" pitchFamily="34" charset="0"/>
                              </a:rPr>
                              <m:t>𝑇</m:t>
                            </m:r>
                          </m:sup>
                        </m:sSup>
                      </m:e>
                    </m:nary>
                  </m:oMath>
                </a14:m>
                <a:endParaRPr lang="en-US" sz="2000" dirty="0">
                  <a:latin typeface="Calibri" panose="020F0502020204030204" pitchFamily="34" charset="0"/>
                  <a:cs typeface="Calibri" panose="020F0502020204030204" pitchFamily="34" charset="0"/>
                </a:endParaRPr>
              </a:p>
              <a:p>
                <a:pPr marL="257175" indent="-257175" algn="l">
                  <a:spcBef>
                    <a:spcPts val="3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Finally, we get </a:t>
                </a:r>
                <a14:m>
                  <m:oMath xmlns:m="http://schemas.openxmlformats.org/officeDocument/2006/math">
                    <m:sSubSup>
                      <m:sSubSupPr>
                        <m:ctrlPr>
                          <a:rPr lang="en-US" sz="2000" i="1">
                            <a:latin typeface="Cambria Math" panose="02040503050406030204" pitchFamily="18" charset="0"/>
                            <a:cs typeface="Arial" panose="020B0604020202020204" pitchFamily="34" charset="0"/>
                          </a:rPr>
                        </m:ctrlPr>
                      </m:sSubSup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cs typeface="Arial" panose="020B0604020202020204" pitchFamily="34" charset="0"/>
                          </a:rPr>
                          <m:t>𝑘</m:t>
                        </m:r>
                      </m:sub>
                      <m:sup>
                        <m:r>
                          <a:rPr lang="en-US" sz="2000" i="1">
                            <a:latin typeface="Cambria Math" panose="02040503050406030204" pitchFamily="18" charset="0"/>
                            <a:cs typeface="Arial" panose="020B0604020202020204" pitchFamily="34" charset="0"/>
                          </a:rPr>
                          <m:t>′</m:t>
                        </m:r>
                      </m:sup>
                    </m:sSubSup>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i="1">
                                <a:latin typeface="Cambria Math" panose="02040503050406030204" pitchFamily="18" charset="0"/>
                                <a:cs typeface="Arial" panose="020B0604020202020204" pitchFamily="34" charset="0"/>
                              </a:rPr>
                              <m:t>𝑘</m:t>
                            </m:r>
                          </m:sub>
                        </m:sSub>
                      </m:num>
                      <m:den>
                        <m:r>
                          <a:rPr lang="en-US" sz="2000" i="1">
                            <a:latin typeface="Cambria Math" panose="02040503050406030204" pitchFamily="18" charset="0"/>
                            <a:cs typeface="Arial" panose="020B0604020202020204" pitchFamily="34" charset="0"/>
                          </a:rPr>
                          <m:t>𝑁</m:t>
                        </m:r>
                      </m:den>
                    </m:f>
                    <m:r>
                      <a:rPr lang="en-US" sz="2000" i="1">
                        <a:latin typeface="Cambria Math" panose="02040503050406030204" pitchFamily="18" charset="0"/>
                        <a:cs typeface="Arial" panose="020B0604020202020204" pitchFamily="34" charset="0"/>
                      </a:rPr>
                      <m:t> </m:t>
                    </m:r>
                  </m:oMath>
                </a14:m>
                <a:r>
                  <a:rPr lang="en-US" sz="2000" dirty="0">
                    <a:latin typeface="Calibri" panose="020F0502020204030204" pitchFamily="34" charset="0"/>
                    <a:cs typeface="Calibri" panose="020F0502020204030204" pitchFamily="34" charset="0"/>
                  </a:rPr>
                  <a:t> by maximizing </a:t>
                </a:r>
                <a14:m>
                  <m:oMath xmlns:m="http://schemas.openxmlformats.org/officeDocument/2006/math">
                    <m:r>
                      <m:rPr>
                        <m:sty m:val="p"/>
                      </m:rPr>
                      <a:rPr lang="en-US" sz="2000">
                        <a:latin typeface="Cambria Math" panose="02040503050406030204" pitchFamily="18" charset="0"/>
                        <a:cs typeface="Arial" panose="020B0604020202020204" pitchFamily="34" charset="0"/>
                      </a:rPr>
                      <m:t>ln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b="1" i="1">
                            <a:latin typeface="Cambria Math" panose="02040503050406030204" pitchFamily="18" charset="0"/>
                            <a:cs typeface="Arial" panose="020B0604020202020204" pitchFamily="34" charset="0"/>
                          </a:rPr>
                          <m:t>𝑿</m:t>
                        </m:r>
                      </m:e>
                      <m:e>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 with respect to </a:t>
                </a:r>
                <a14:m>
                  <m:oMath xmlns:m="http://schemas.openxmlformats.org/officeDocument/2006/math">
                    <m:r>
                      <a:rPr lang="en-US" sz="2000" b="1" i="1">
                        <a:latin typeface="Cambria Math" panose="02040503050406030204" pitchFamily="18" charset="0"/>
                        <a:ea typeface="Cambria Math" panose="02040503050406030204" pitchFamily="18" charset="0"/>
                        <a:cs typeface="Arial" panose="020B0604020202020204" pitchFamily="34" charset="0"/>
                      </a:rPr>
                      <m:t>𝝅</m:t>
                    </m:r>
                  </m:oMath>
                </a14:m>
                <a:r>
                  <a:rPr lang="en-US" sz="2000" dirty="0">
                    <a:latin typeface="Calibri" panose="020F0502020204030204" pitchFamily="34" charset="0"/>
                    <a:ea typeface="Cambria Math" panose="02040503050406030204" pitchFamily="18" charset="0"/>
                    <a:cs typeface="Calibri" panose="020F0502020204030204" pitchFamily="34" charset="0"/>
                  </a:rPr>
                  <a:t> subject to </a:t>
                </a:r>
                <a14:m>
                  <m:oMath xmlns:m="http://schemas.openxmlformats.org/officeDocument/2006/math">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=1</m:t>
                        </m:r>
                      </m:e>
                    </m:nary>
                  </m:oMath>
                </a14:m>
                <a:r>
                  <a:rPr lang="en-US" sz="2000" dirty="0">
                    <a:latin typeface="Calibri" panose="020F0502020204030204" pitchFamily="34" charset="0"/>
                    <a:ea typeface="Cambria Math" panose="02040503050406030204" pitchFamily="18" charset="0"/>
                    <a:cs typeface="Calibri" panose="020F0502020204030204" pitchFamily="34" charset="0"/>
                  </a:rPr>
                  <a:t>, using the usual Lagrange multiplier machinery.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𝜆</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𝑁</m:t>
                    </m:r>
                  </m:oMath>
                </a14:m>
                <a:r>
                  <a:rPr lang="en-US" sz="2000" dirty="0">
                    <a:latin typeface="Calibri" panose="020F0502020204030204" pitchFamily="34" charset="0"/>
                    <a:ea typeface="Cambria Math" panose="02040503050406030204" pitchFamily="18" charset="0"/>
                    <a:cs typeface="Calibri" panose="020F0502020204030204" pitchFamily="34"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7029" y="1745875"/>
                <a:ext cx="8489942" cy="4491588"/>
              </a:xfrm>
              <a:blipFill>
                <a:blip r:embed="rId3"/>
                <a:stretch>
                  <a:fillRect l="-597" t="-1408" b="-112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62735" y="6237463"/>
            <a:ext cx="1600200" cy="273844"/>
          </a:xfrm>
        </p:spPr>
        <p:txBody>
          <a:bodyPr/>
          <a:lstStyle/>
          <a:p>
            <a:fld id="{FA32F8ED-EEB4-4D51-9E8E-3B145D9B9811}" type="slidenum">
              <a:rPr lang="en-US" smtClean="0"/>
              <a:pPr/>
              <a:t>69</a:t>
            </a:fld>
            <a:endParaRPr lang="en-US" dirty="0"/>
          </a:p>
        </p:txBody>
      </p:sp>
    </p:spTree>
    <p:extLst>
      <p:ext uri="{BB962C8B-B14F-4D97-AF65-F5344CB8AC3E}">
        <p14:creationId xmlns:p14="http://schemas.microsoft.com/office/powerpoint/2010/main" val="90393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264635"/>
            <a:ext cx="8498920" cy="971312"/>
          </a:xfrm>
        </p:spPr>
        <p:txBody>
          <a:bodyPr anchor="ctr">
            <a:noAutofit/>
          </a:bodyPr>
          <a:lstStyle/>
          <a:p>
            <a:pPr algn="ctr"/>
            <a:r>
              <a:rPr lang="en-US" sz="4000" dirty="0">
                <a:latin typeface="Arial" charset="0"/>
                <a:ea typeface="Arial" charset="0"/>
                <a:cs typeface="Arial" charset="0"/>
              </a:rPr>
              <a:t>Covariance, correlation and inequalities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2159" y="1586370"/>
                <a:ext cx="8686800" cy="4928692"/>
              </a:xfrm>
            </p:spPr>
            <p:txBody>
              <a:bodyPr>
                <a:noAutofit/>
              </a:bodyPr>
              <a:lstStyle/>
              <a:p>
                <a:pPr marL="257175" indent="-257175" algn="l">
                  <a:lnSpc>
                    <a:spcPct val="100000"/>
                  </a:lnSpc>
                  <a:spcBef>
                    <a:spcPts val="0"/>
                  </a:spcBef>
                  <a:buFont typeface="Arial" panose="020B0604020202020204" pitchFamily="34" charset="0"/>
                  <a:buChar char="•"/>
                </a:pPr>
                <a:r>
                  <a:rPr lang="en-US" sz="2000" b="1" i="1" dirty="0">
                    <a:ea typeface="Arial" charset="0"/>
                    <a:cs typeface="Arial" charset="0"/>
                  </a:rPr>
                  <a:t>Covariance</a:t>
                </a:r>
                <a:r>
                  <a:rPr lang="en-US" sz="2000" i="1" dirty="0">
                    <a:ea typeface="Arial" charset="0"/>
                    <a:cs typeface="Arial" charset="0"/>
                  </a:rPr>
                  <a:t>: </a:t>
                </a:r>
                <a:r>
                  <a:rPr lang="en-US" sz="2000" dirty="0">
                    <a:ea typeface="Arial" charset="0"/>
                    <a:cs typeface="Arial" charset="0"/>
                  </a:rPr>
                  <a:t>If X and Y are two random variables, and </a:t>
                </a:r>
                <a14:m>
                  <m:oMath xmlns:m="http://schemas.openxmlformats.org/officeDocument/2006/math">
                    <m:r>
                      <a:rPr lang="en-US" sz="2000" i="1">
                        <a:latin typeface="Cambria Math" panose="02040503050406030204" pitchFamily="18" charset="0"/>
                        <a:ea typeface="Arial" charset="0"/>
                        <a:cs typeface="Arial" charset="0"/>
                      </a:rPr>
                      <m:t>𝑓</m:t>
                    </m:r>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𝑥</m:t>
                        </m:r>
                        <m:r>
                          <a:rPr lang="en-US" sz="2000" i="1">
                            <a:latin typeface="Cambria Math" panose="02040503050406030204" pitchFamily="18" charset="0"/>
                            <a:ea typeface="Arial" charset="0"/>
                            <a:cs typeface="Arial" charset="0"/>
                          </a:rPr>
                          <m:t>,</m:t>
                        </m:r>
                        <m:r>
                          <a:rPr lang="en-US" sz="2000" i="1">
                            <a:latin typeface="Cambria Math" panose="02040503050406030204" pitchFamily="18" charset="0"/>
                            <a:ea typeface="Arial" charset="0"/>
                            <a:cs typeface="Arial" charset="0"/>
                          </a:rPr>
                          <m:t>𝑦</m:t>
                        </m:r>
                      </m:e>
                    </m:d>
                  </m:oMath>
                </a14:m>
                <a:r>
                  <a:rPr lang="en-US" sz="2000" dirty="0">
                    <a:ea typeface="Arial" charset="0"/>
                    <a:cs typeface="Arial" charset="0"/>
                  </a:rPr>
                  <a:t> is their joint distribution, we define Cov(X, Y)=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𝑖</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sub>
                      <m:sup>
                        <m:r>
                          <a:rPr lang="en-US" sz="2000" i="1">
                            <a:latin typeface="Cambria Math" panose="02040503050406030204" pitchFamily="18" charset="0"/>
                            <a:cs typeface="Arial" charset="0"/>
                          </a:rPr>
                          <m:t>𝑛</m:t>
                        </m:r>
                      </m:sup>
                      <m:e>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𝑥</m:t>
                            </m:r>
                          </m:e>
                          <m:sub>
                            <m:r>
                              <a:rPr lang="en-US" sz="2000" i="1">
                                <a:latin typeface="Cambria Math" panose="02040503050406030204" pitchFamily="18" charset="0"/>
                                <a:cs typeface="Arial" charset="0"/>
                              </a:rPr>
                              <m:t>𝑖</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r>
                          <a:rPr lang="en-US" sz="2000" i="1">
                            <a:latin typeface="Cambria Math" panose="02040503050406030204" pitchFamily="18" charset="0"/>
                            <a:ea typeface="Cambria Math" panose="02040503050406030204" pitchFamily="18" charset="0"/>
                            <a:cs typeface="Arial" charset="0"/>
                          </a:rPr>
                          <m:t>−</m:t>
                        </m:r>
                      </m:e>
                    </m:nary>
                  </m:oMath>
                </a14:m>
                <a:r>
                  <a:rPr lang="en-US" sz="2000" dirty="0">
                    <a:ea typeface="Cambria Math" panose="02040503050406030204" pitchFamily="18" charset="0"/>
                    <a:cs typeface="Arial"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𝜇</m:t>
                    </m:r>
                    <m:r>
                      <a:rPr lang="en-US" sz="2000" i="1" baseline="-25000">
                        <a:latin typeface="Cambria Math" panose="02040503050406030204" pitchFamily="18" charset="0"/>
                        <a:ea typeface="Cambria Math" panose="02040503050406030204" pitchFamily="18" charset="0"/>
                        <a:cs typeface="Arial" charset="0"/>
                      </a:rPr>
                      <m:t>𝑌</m:t>
                    </m:r>
                    <m:r>
                      <a:rPr lang="en-US" sz="2000">
                        <a:latin typeface="Cambria Math" panose="02040503050406030204" pitchFamily="18" charset="0"/>
                        <a:ea typeface="Cambria Math" panose="02040503050406030204" pitchFamily="18" charset="0"/>
                        <a:cs typeface="Arial" charset="0"/>
                      </a:rPr>
                      <m:t>) </m:t>
                    </m:r>
                    <m:r>
                      <m:rPr>
                        <m:sty m:val="p"/>
                      </m:rPr>
                      <a:rPr lang="en-US" sz="2000">
                        <a:latin typeface="Cambria Math" panose="02040503050406030204" pitchFamily="18" charset="0"/>
                        <a:ea typeface="Cambria Math" panose="02040503050406030204" pitchFamily="18" charset="0"/>
                        <a:cs typeface="Arial" charset="0"/>
                      </a:rPr>
                      <m:t>f</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𝑦</m:t>
                            </m:r>
                          </m:e>
                          <m:sub>
                            <m:r>
                              <a:rPr lang="en-US" sz="2000" i="1">
                                <a:latin typeface="Cambria Math" panose="02040503050406030204" pitchFamily="18" charset="0"/>
                                <a:ea typeface="Cambria Math" panose="02040503050406030204" pitchFamily="18" charset="0"/>
                                <a:cs typeface="Arial" charset="0"/>
                              </a:rPr>
                              <m:t>𝑗</m:t>
                            </m:r>
                          </m:sub>
                        </m:sSub>
                      </m:e>
                    </m:d>
                    <m:r>
                      <a:rPr lang="en-US" sz="2000" b="0" i="0" smtClean="0">
                        <a:latin typeface="Cambria Math" panose="02040503050406030204" pitchFamily="18" charset="0"/>
                        <a:ea typeface="Cambria Math" panose="02040503050406030204" pitchFamily="18" charset="0"/>
                        <a:cs typeface="Arial" charset="0"/>
                      </a:rPr>
                      <m:t>=</m:t>
                    </m:r>
                    <m:r>
                      <m:rPr>
                        <m:sty m:val="p"/>
                      </m:rPr>
                      <a:rPr lang="en-US" sz="2000" b="0" i="0" smtClean="0">
                        <a:latin typeface="Cambria Math" panose="02040503050406030204" pitchFamily="18" charset="0"/>
                        <a:ea typeface="Cambria Math" panose="02040503050406030204" pitchFamily="18" charset="0"/>
                        <a:cs typeface="Arial" charset="0"/>
                      </a:rPr>
                      <m:t>E</m:t>
                    </m:r>
                    <m:r>
                      <a:rPr lang="en-US" sz="2000" b="0" i="0" smtClean="0">
                        <a:latin typeface="Cambria Math" panose="02040503050406030204" pitchFamily="18" charset="0"/>
                        <a:ea typeface="Cambria Math" panose="02040503050406030204" pitchFamily="18" charset="0"/>
                        <a:cs typeface="Arial" charset="0"/>
                      </a:rPr>
                      <m:t>((</m:t>
                    </m:r>
                    <m:r>
                      <m:rPr>
                        <m:sty m:val="p"/>
                      </m:rPr>
                      <a:rPr lang="en-US" sz="2000" b="0" i="0" smtClean="0">
                        <a:latin typeface="Cambria Math" panose="02040503050406030204" pitchFamily="18" charset="0"/>
                        <a:ea typeface="Cambria Math" panose="02040503050406030204" pitchFamily="18" charset="0"/>
                        <a:cs typeface="Arial" charset="0"/>
                      </a:rPr>
                      <m:t>X</m:t>
                    </m:r>
                    <m:r>
                      <a:rPr lang="en-US" sz="2000" b="0" i="0"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𝑋</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ea typeface="Cambria Math" panose="02040503050406030204" pitchFamily="18" charset="0"/>
                            <a:cs typeface="Arial" charset="0"/>
                          </a:rPr>
                          <m:t>𝑌</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It is denoted 𝜎</a:t>
                </a:r>
                <a:r>
                  <a:rPr lang="en-US" sz="2000" baseline="-25000" dirty="0">
                    <a:ea typeface="Arial" charset="0"/>
                    <a:cs typeface="Arial" charset="0"/>
                  </a:rPr>
                  <a:t>XY</a:t>
                </a:r>
                <a:r>
                  <a:rPr lang="en-US" sz="2000" dirty="0">
                    <a:ea typeface="Arial" charset="0"/>
                    <a:cs typeface="Arial" charset="0"/>
                  </a:rPr>
                  <a:t>.</a:t>
                </a:r>
                <a:r>
                  <a:rPr lang="en-US" sz="2000" dirty="0">
                    <a:cs typeface="Arial" charset="0"/>
                  </a:rPr>
                  <a:t> </a:t>
                </a:r>
                <a:endParaRPr lang="en-US" sz="2000" dirty="0">
                  <a:ea typeface="Arial" charset="0"/>
                  <a:cs typeface="Arial" charset="0"/>
                </a:endParaRPr>
              </a:p>
              <a:p>
                <a:pPr marL="257175" indent="-257175" algn="l">
                  <a:lnSpc>
                    <a:spcPct val="100000"/>
                  </a:lnSpc>
                  <a:spcBef>
                    <a:spcPts val="0"/>
                  </a:spcBef>
                  <a:buFont typeface="Arial" panose="020B0604020202020204" pitchFamily="34" charset="0"/>
                  <a:buChar char="•"/>
                </a:pPr>
                <a:r>
                  <a:rPr lang="en-US" sz="2000" b="1" i="1" dirty="0">
                    <a:ea typeface="Arial" charset="0"/>
                    <a:cs typeface="Arial" charset="0"/>
                  </a:rPr>
                  <a:t>Correlation</a:t>
                </a:r>
                <a:r>
                  <a:rPr lang="en-US" sz="2000" i="1" dirty="0">
                    <a:ea typeface="Arial" charset="0"/>
                    <a:cs typeface="Arial" charset="0"/>
                  </a:rPr>
                  <a:t>: </a:t>
                </a:r>
                <a:r>
                  <a:rPr lang="en-US" sz="2000" dirty="0">
                    <a:ea typeface="Arial" charset="0"/>
                    <a:cs typeface="Arial" charset="0"/>
                  </a:rPr>
                  <a:t>If X and Y are two random variables, we define their correlation as 𝜌</a:t>
                </a:r>
                <a:r>
                  <a:rPr lang="en-US" sz="2000" baseline="-25000" dirty="0">
                    <a:ea typeface="Arial" charset="0"/>
                    <a:cs typeface="Arial" charset="0"/>
                  </a:rPr>
                  <a:t>XY</a:t>
                </a:r>
                <a:r>
                  <a:rPr lang="en-US" sz="2000" dirty="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𝑋𝑌</m:t>
                        </m:r>
                      </m:num>
                      <m:den>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𝜎</m:t>
                        </m:r>
                        <m:r>
                          <a:rPr lang="en-US" sz="2000" i="1" baseline="-25000">
                            <a:latin typeface="Cambria Math" panose="02040503050406030204" pitchFamily="18" charset="0"/>
                            <a:ea typeface="Cambria Math" panose="02040503050406030204" pitchFamily="18" charset="0"/>
                            <a:cs typeface="Arial" charset="0"/>
                          </a:rPr>
                          <m:t>𝑌</m:t>
                        </m:r>
                      </m:den>
                    </m:f>
                  </m:oMath>
                </a14:m>
                <a:r>
                  <a:rPr lang="en-US" sz="20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If X and Y are independent, Cov(X, Y) = 0 = 𝜎</a:t>
                </a:r>
                <a:r>
                  <a:rPr lang="en-US" sz="2000" baseline="-25000" dirty="0">
                    <a:ea typeface="Arial" charset="0"/>
                    <a:cs typeface="Arial" charset="0"/>
                  </a:rPr>
                  <a:t>XY</a:t>
                </a:r>
                <a:r>
                  <a:rPr lang="en-US" sz="2000" dirty="0">
                    <a:ea typeface="Arial" charset="0"/>
                    <a:cs typeface="Arial" charset="0"/>
                  </a:rPr>
                  <a:t> and so 𝜌</a:t>
                </a:r>
                <a:r>
                  <a:rPr lang="en-US" sz="2000" baseline="-25000" dirty="0">
                    <a:ea typeface="Arial" charset="0"/>
                    <a:cs typeface="Arial" charset="0"/>
                  </a:rPr>
                  <a:t>XY </a:t>
                </a:r>
                <a:r>
                  <a:rPr lang="en-US" sz="2000" dirty="0">
                    <a:ea typeface="Arial" charset="0"/>
                    <a:cs typeface="Arial" charset="0"/>
                  </a:rPr>
                  <a:t>= 0.  If 𝜌</a:t>
                </a:r>
                <a:r>
                  <a:rPr lang="en-US" sz="2000" baseline="-25000" dirty="0">
                    <a:ea typeface="Arial" charset="0"/>
                    <a:cs typeface="Arial" charset="0"/>
                  </a:rPr>
                  <a:t>XY </a:t>
                </a:r>
                <a:r>
                  <a:rPr lang="en-US" sz="2000" dirty="0">
                    <a:ea typeface="Arial" charset="0"/>
                    <a:cs typeface="Arial" charset="0"/>
                  </a:rPr>
                  <a:t>= 1, X and Y are perfectly correlated. Note that 𝜎</a:t>
                </a:r>
                <a:r>
                  <a:rPr lang="en-US" sz="2000" baseline="-25000" dirty="0">
                    <a:ea typeface="Arial" charset="0"/>
                    <a:cs typeface="Arial" charset="0"/>
                  </a:rPr>
                  <a:t>X+Y</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X</a:t>
                </a:r>
                <a:r>
                  <a:rPr lang="en-US" sz="2000" baseline="30000" dirty="0">
                    <a:ea typeface="Arial" charset="0"/>
                    <a:cs typeface="Arial" charset="0"/>
                  </a:rPr>
                  <a:t>2</a:t>
                </a:r>
                <a:r>
                  <a:rPr lang="en-US" sz="2000" dirty="0">
                    <a:ea typeface="Arial" charset="0"/>
                    <a:cs typeface="Arial" charset="0"/>
                  </a:rPr>
                  <a:t> + 𝜎</a:t>
                </a:r>
                <a:r>
                  <a:rPr lang="en-US" sz="2000" baseline="-25000" dirty="0">
                    <a:ea typeface="Arial" charset="0"/>
                    <a:cs typeface="Arial" charset="0"/>
                  </a:rPr>
                  <a:t>Y</a:t>
                </a:r>
                <a:r>
                  <a:rPr lang="en-US" sz="2000" baseline="30000" dirty="0">
                    <a:ea typeface="Arial" charset="0"/>
                    <a:cs typeface="Arial" charset="0"/>
                  </a:rPr>
                  <a:t>2</a:t>
                </a:r>
                <a:r>
                  <a:rPr lang="en-US" sz="2000" dirty="0">
                    <a:ea typeface="Arial" charset="0"/>
                    <a:cs typeface="Arial" charset="0"/>
                  </a:rPr>
                  <a:t>  + 2 Cov(X, Y).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The above definitions carry over to continuous distributions with the obvious changes.</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Chebyshev's inequality: </a:t>
                </a:r>
                <a:r>
                  <a:rPr lang="en-US" sz="2000" dirty="0">
                    <a:ea typeface="Arial" charset="0"/>
                    <a:cs typeface="Arial" charset="0"/>
                  </a:rPr>
                  <a:t>Suppose X is a random variable with mean 𝜇 and variance 𝜎</a:t>
                </a:r>
                <a:r>
                  <a:rPr lang="en-US" sz="2000" baseline="30000" dirty="0">
                    <a:ea typeface="Arial" charset="0"/>
                    <a:cs typeface="Arial" charset="0"/>
                  </a:rPr>
                  <a:t>2</a:t>
                </a:r>
                <a:r>
                  <a:rPr lang="en-US" sz="2000" dirty="0">
                    <a:ea typeface="Arial" charset="0"/>
                    <a:cs typeface="Arial" charset="0"/>
                  </a:rPr>
                  <a:t>: Then </a:t>
                </a:r>
                <a:r>
                  <a:rPr lang="en-US" sz="1800" dirty="0">
                    <a:ea typeface="Arial" charset="0"/>
                    <a:cs typeface="Arial" charset="0"/>
                  </a:rPr>
                  <a:t>∀𝜀&gt;0, P(|X- 𝜇| ≥ 𝜀) ≦ </a:t>
                </a:r>
                <a14:m>
                  <m:oMath xmlns:m="http://schemas.openxmlformats.org/officeDocument/2006/math">
                    <m:f>
                      <m:fPr>
                        <m:ctrlPr>
                          <a:rPr lang="en-US" sz="180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 </m:t>
                        </m:r>
                        <m:r>
                          <a:rPr lang="en-US" sz="1800" i="1" smtClean="0">
                            <a:latin typeface="Cambria Math" panose="02040503050406030204" pitchFamily="18" charset="0"/>
                            <a:ea typeface="Cambria Math" panose="02040503050406030204" pitchFamily="18" charset="0"/>
                            <a:cs typeface="Arial" charset="0"/>
                          </a:rPr>
                          <m:t>𝜎</m:t>
                        </m:r>
                        <m:r>
                          <a:rPr lang="en-US" sz="1800" b="0" i="1" baseline="30000" smtClean="0">
                            <a:latin typeface="Cambria Math" panose="02040503050406030204" pitchFamily="18" charset="0"/>
                            <a:ea typeface="Cambria Math" panose="02040503050406030204" pitchFamily="18" charset="0"/>
                            <a:cs typeface="Arial" charset="0"/>
                          </a:rPr>
                          <m:t>2</m:t>
                        </m:r>
                      </m:num>
                      <m:den>
                        <m:r>
                          <a:rPr lang="en-US" sz="1800" i="1" smtClean="0">
                            <a:latin typeface="Cambria Math" panose="02040503050406030204" pitchFamily="18" charset="0"/>
                            <a:ea typeface="Cambria Math" panose="02040503050406030204" pitchFamily="18" charset="0"/>
                            <a:cs typeface="Arial" charset="0"/>
                          </a:rPr>
                          <m:t>𝜀</m:t>
                        </m:r>
                        <m:r>
                          <a:rPr lang="en-US" sz="1800" b="0" i="1" baseline="30000" smtClean="0">
                            <a:latin typeface="Cambria Math" panose="02040503050406030204" pitchFamily="18" charset="0"/>
                            <a:ea typeface="Cambria Math" panose="02040503050406030204" pitchFamily="18" charset="0"/>
                            <a:cs typeface="Arial" charset="0"/>
                          </a:rPr>
                          <m:t>2</m:t>
                        </m:r>
                      </m:den>
                    </m:f>
                  </m:oMath>
                </a14:m>
                <a:r>
                  <a:rPr lang="en-US" sz="1800" dirty="0">
                    <a:ea typeface="Arial" charset="0"/>
                    <a:cs typeface="Arial" charset="0"/>
                  </a:rPr>
                  <a:t>.</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Markov’s inequality</a:t>
                </a:r>
                <a:r>
                  <a:rPr lang="en-US" sz="2000" dirty="0">
                    <a:ea typeface="Arial" charset="0"/>
                    <a:cs typeface="Arial" charset="0"/>
                  </a:rPr>
                  <a:t>:  Let X be a random variable assuming non-negative values ∀t&gt;0, then P(X≥t) ≦ E(X)/t</a:t>
                </a:r>
              </a:p>
              <a:p>
                <a:pPr marL="257175" indent="-257175" algn="l">
                  <a:lnSpc>
                    <a:spcPct val="100000"/>
                  </a:lnSpc>
                  <a:spcBef>
                    <a:spcPts val="0"/>
                  </a:spcBef>
                  <a:buFont typeface="Arial" panose="020B0604020202020204" pitchFamily="34" charset="0"/>
                  <a:buChar char="•"/>
                </a:pPr>
                <a:r>
                  <a:rPr lang="en-US" sz="2000" b="1" dirty="0">
                    <a:ea typeface="Arial" charset="0"/>
                    <a:cs typeface="Arial" charset="0"/>
                  </a:rPr>
                  <a:t>Jensen’s inequality</a:t>
                </a:r>
                <a:r>
                  <a:rPr lang="en-US" sz="2000" dirty="0">
                    <a:ea typeface="Arial" charset="0"/>
                    <a:cs typeface="Arial" charset="0"/>
                  </a:rPr>
                  <a:t>: If f(x) is convex [𝜆f(a) + (1-𝜆) f(b) ≥ f(𝜆a + (1-𝜆)b)], E(f(X)) ≥ f(E(X))</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2159" y="1586370"/>
                <a:ext cx="8686800" cy="4928692"/>
              </a:xfrm>
              <a:blipFill>
                <a:blip r:embed="rId3"/>
                <a:stretch>
                  <a:fillRect l="-584" t="-3077" r="-438" b="-7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78140"/>
            <a:ext cx="1600200" cy="273844"/>
          </a:xfrm>
        </p:spPr>
        <p:txBody>
          <a:bodyPr/>
          <a:lstStyle/>
          <a:p>
            <a:fld id="{FA32F8ED-EEB4-4D51-9E8E-3B145D9B9811}" type="slidenum">
              <a:rPr lang="en-US" smtClean="0"/>
              <a:pPr/>
              <a:t>7</a:t>
            </a:fld>
            <a:endParaRPr lang="en-US" dirty="0"/>
          </a:p>
        </p:txBody>
      </p:sp>
    </p:spTree>
    <p:extLst>
      <p:ext uri="{BB962C8B-B14F-4D97-AF65-F5344CB8AC3E}">
        <p14:creationId xmlns:p14="http://schemas.microsoft.com/office/powerpoint/2010/main" val="158333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775"/>
            <a:ext cx="8823960" cy="651272"/>
          </a:xfrm>
        </p:spPr>
        <p:txBody>
          <a:bodyPr anchor="ctr">
            <a:noAutofit/>
          </a:bodyPr>
          <a:lstStyle/>
          <a:p>
            <a:pPr algn="ctr"/>
            <a:r>
              <a:rPr lang="en-US" sz="4000" dirty="0">
                <a:latin typeface="Arial" charset="0"/>
                <a:ea typeface="Arial" charset="0"/>
                <a:cs typeface="Arial" charset="0"/>
              </a:rPr>
              <a:t>Summary EM for Gaussian Mixing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178" y="2107563"/>
                <a:ext cx="8176022" cy="3138488"/>
              </a:xfrm>
            </p:spPr>
            <p:txBody>
              <a:bodyPr>
                <a:noAutofit/>
              </a:bodyPr>
              <a:lstStyle/>
              <a:p>
                <a:pPr marL="257175"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Initialize </a:t>
                </a:r>
                <a14:m>
                  <m:oMath xmlns:m="http://schemas.openxmlformats.org/officeDocument/2006/math">
                    <m:r>
                      <a:rPr lang="en-US" sz="2000" b="1" i="1">
                        <a:latin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l-GR" sz="2000" b="1" i="1">
                        <a:latin typeface="Cambria Math" panose="02040503050406030204" pitchFamily="18" charset="0"/>
                        <a:ea typeface="Cambria Math" panose="02040503050406030204" pitchFamily="18" charset="0"/>
                        <a:cs typeface="Arial" panose="020B0604020202020204" pitchFamily="34" charset="0"/>
                      </a:rPr>
                      <m:t>𝜮</m:t>
                    </m:r>
                    <m:r>
                      <a:rPr lang="en-US" sz="2000" b="1" i="1">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oMath>
                </a14:m>
                <a:endParaRPr lang="en-US" sz="2000" b="1" dirty="0">
                  <a:latin typeface="Arial" panose="020B0604020202020204" pitchFamily="34" charset="0"/>
                  <a:cs typeface="Arial" panose="020B0604020202020204" pitchFamily="34" charset="0"/>
                </a:endParaRPr>
              </a:p>
              <a:p>
                <a:pPr marL="0" indent="0" algn="l">
                  <a:spcBef>
                    <a:spcPts val="300"/>
                  </a:spcBef>
                  <a:buNone/>
                </a:pPr>
                <a:endParaRPr lang="en-US" sz="2000" b="1" dirty="0">
                  <a:latin typeface="Arial" panose="020B0604020202020204" pitchFamily="34"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E step</a:t>
                </a:r>
              </a:p>
              <a:p>
                <a:pPr marL="600075" lvl="1"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Put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num>
                      <m:den>
                        <m:nary>
                          <m:naryPr>
                            <m:chr m:val="∑"/>
                            <m:ctrlPr>
                              <a:rPr lang="en-US" sz="2000" i="1">
                                <a:latin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cs typeface="Arial" panose="020B0604020202020204" pitchFamily="34" charset="0"/>
                              </a:rPr>
                              <m:t>𝑗</m:t>
                            </m:r>
                            <m:r>
                              <a:rPr lang="en-US" sz="2000" i="1">
                                <a:latin typeface="Cambria Math" panose="02040503050406030204" pitchFamily="18" charset="0"/>
                                <a:cs typeface="Arial" panose="020B0604020202020204" pitchFamily="34" charset="0"/>
                              </a:rPr>
                              <m:t>=1</m:t>
                            </m:r>
                          </m:sub>
                          <m:sup>
                            <m:r>
                              <a:rPr lang="en-US" sz="2000" i="1">
                                <a:latin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r>
                              <a:rPr lang="en-US" sz="2000" b="1"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𝑗</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den>
                    </m:f>
                    <m:r>
                      <a:rPr lang="en-US" sz="2000" i="1">
                        <a:latin typeface="Cambria Math" panose="02040503050406030204" pitchFamily="18" charset="0"/>
                        <a:cs typeface="Arial" panose="020B0604020202020204" pitchFamily="34" charset="0"/>
                      </a:rPr>
                      <m:t> </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M step</a:t>
                </a: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𝝁</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1"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𝒙</m:t>
                            </m:r>
                          </m:e>
                          <m:sub>
                            <m:r>
                              <a:rPr lang="en-US" sz="2000" b="1" i="1" smtClean="0">
                                <a:latin typeface="Cambria Math" panose="02040503050406030204" pitchFamily="18" charset="0"/>
                                <a:cs typeface="Arial" panose="020B0604020202020204" pitchFamily="34" charset="0"/>
                              </a:rPr>
                              <m:t>𝒏</m:t>
                            </m:r>
                          </m:sub>
                        </m:sSub>
                      </m:e>
                    </m:nary>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1" i="1" smtClean="0">
                                <a:latin typeface="Cambria Math" panose="02040503050406030204" pitchFamily="18" charset="0"/>
                                <a:ea typeface="Cambria Math" panose="02040503050406030204" pitchFamily="18" charset="0"/>
                                <a:cs typeface="Arial" panose="020B0604020202020204" pitchFamily="34" charset="0"/>
                              </a:rPr>
                              <m:t>𝜮</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den>
                    </m:f>
                    <m:nary>
                      <m:nary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sup>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𝛾</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𝑛𝑘</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m:t>
                            </m:r>
                            <m:r>
                              <a:rPr lang="en-US" sz="2000" b="1" i="1" smtClean="0">
                                <a:latin typeface="Cambria Math" panose="02040503050406030204" pitchFamily="18" charset="0"/>
                                <a:cs typeface="Arial" panose="020B0604020202020204" pitchFamily="34" charset="0"/>
                              </a:rPr>
                              <m:t>𝒙</m:t>
                            </m:r>
                          </m:e>
                          <m:sub>
                            <m:r>
                              <a:rPr lang="en-US" sz="2000" b="0" i="1" smtClean="0">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e>
                    </m:nary>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b="1" i="1">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𝑇</m:t>
                        </m:r>
                      </m:sup>
                    </m:sSup>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600075" lvl="1" indent="-257175" algn="l">
                  <a:spcBef>
                    <a:spcPts val="3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ea typeface="Cambria Math" panose="02040503050406030204" pitchFamily="18" charset="0"/>
                                <a:cs typeface="Arial" panose="020B0604020202020204" pitchFamily="34" charset="0"/>
                              </a:rPr>
                              <m:t>𝝅</m:t>
                            </m:r>
                          </m:e>
                          <m:sub>
                            <m:r>
                              <a:rPr lang="en-US" sz="2000" b="1" i="1" smtClean="0">
                                <a:latin typeface="Cambria Math" panose="02040503050406030204" pitchFamily="18" charset="0"/>
                                <a:ea typeface="Cambria Math" panose="02040503050406030204" pitchFamily="18" charset="0"/>
                                <a:cs typeface="Arial" panose="020B0604020202020204" pitchFamily="34" charset="0"/>
                              </a:rPr>
                              <m:t>𝒌</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𝑛𝑒𝑤</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𝑁</m:t>
                        </m:r>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257175" indent="-257175" algn="l">
                  <a:spcBef>
                    <a:spcPts val="3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Check convergence by evaluating</a:t>
                </a:r>
              </a:p>
              <a:p>
                <a:pPr marL="600075" lvl="1" indent="-257175" algn="l">
                  <a:spcBef>
                    <a:spcPts val="300"/>
                  </a:spcBef>
                  <a:buFont typeface="Arial" panose="020B0604020202020204" pitchFamily="34" charset="0"/>
                  <a:buChar char="•"/>
                </a:pPr>
                <a:r>
                  <a:rPr lang="en-US" sz="2000" dirty="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p</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i="1">
                            <a:latin typeface="Cambria Math" panose="02040503050406030204" pitchFamily="18" charset="0"/>
                            <a:ea typeface="Cambria Math" panose="02040503050406030204" pitchFamily="18" charset="0"/>
                            <a:cs typeface="Arial" panose="020B0604020202020204" pitchFamily="34" charset="0"/>
                          </a:rPr>
                          <m:t>𝑿</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𝒙</m:t>
                            </m:r>
                          </m:e>
                          <m:sub>
                            <m:r>
                              <a:rPr lang="en-US" sz="2000" i="1">
                                <a:latin typeface="Cambria Math" panose="02040503050406030204" pitchFamily="18" charset="0"/>
                                <a:cs typeface="Arial" panose="020B0604020202020204" pitchFamily="34" charset="0"/>
                              </a:rPr>
                              <m:t>𝑁</m:t>
                            </m:r>
                          </m:sub>
                        </m:sSub>
                        <m:r>
                          <a:rPr lang="en-US" sz="2000" b="1" i="1" smtClean="0">
                            <a:latin typeface="Cambria Math" panose="02040503050406030204" pitchFamily="18" charset="0"/>
                            <a:cs typeface="Arial" panose="020B0604020202020204" pitchFamily="34" charset="0"/>
                          </a:rPr>
                          <m:t>)</m:t>
                        </m:r>
                      </m:e>
                      <m:e>
                        <m:r>
                          <a:rPr lang="en-US" sz="2000" b="1" i="1">
                            <a:latin typeface="Cambria Math" panose="02040503050406030204" pitchFamily="18" charset="0"/>
                            <a:ea typeface="Cambria Math" panose="02040503050406030204" pitchFamily="18" charset="0"/>
                            <a:cs typeface="Arial" panose="020B0604020202020204" pitchFamily="34" charset="0"/>
                          </a:rPr>
                          <m:t>𝝅</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𝝁</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l-GR" sz="2000" b="1" i="1">
                            <a:latin typeface="Cambria Math" panose="02040503050406030204" pitchFamily="18" charset="0"/>
                            <a:ea typeface="Cambria Math" panose="02040503050406030204" pitchFamily="18" charset="0"/>
                            <a:cs typeface="Arial" panose="020B0604020202020204" pitchFamily="34" charset="0"/>
                          </a:rPr>
                          <m:t>𝜮</m:t>
                        </m:r>
                      </m:e>
                    </m:d>
                    <m:r>
                      <a:rPr lang="en-US" sz="2000" i="1">
                        <a:latin typeface="Cambria Math" panose="02040503050406030204" pitchFamily="18" charset="0"/>
                        <a:ea typeface="Cambria Math" panose="02040503050406030204" pitchFamily="18" charset="0"/>
                        <a:cs typeface="Arial" panose="020B0604020202020204" pitchFamily="34" charset="0"/>
                      </a:rPr>
                      <m:t>=</m:t>
                    </m:r>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𝑁</m:t>
                        </m:r>
                      </m:sup>
                      <m:e>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ln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i="1">
                                        <a:latin typeface="Cambria Math" panose="02040503050406030204" pitchFamily="18" charset="0"/>
                                        <a:ea typeface="Cambria Math" panose="02040503050406030204" pitchFamily="18" charset="0"/>
                                        <a:cs typeface="Arial" panose="020B0604020202020204" pitchFamily="34" charset="0"/>
                                      </a:rPr>
                                      <m:t>𝑘</m:t>
                                    </m:r>
                                    <m:r>
                                      <a:rPr lang="en-US" sz="2000" i="1">
                                        <a:latin typeface="Cambria Math" panose="02040503050406030204" pitchFamily="18" charset="0"/>
                                        <a:ea typeface="Cambria Math" panose="02040503050406030204" pitchFamily="18" charset="0"/>
                                        <a:cs typeface="Arial" panose="020B0604020202020204" pitchFamily="34" charset="0"/>
                                      </a:rPr>
                                      <m:t>=1</m:t>
                                    </m:r>
                                  </m:sub>
                                  <m:sup>
                                    <m:r>
                                      <a:rPr lang="en-US" sz="2000" i="1">
                                        <a:latin typeface="Cambria Math" panose="02040503050406030204" pitchFamily="18" charset="0"/>
                                        <a:ea typeface="Cambria Math" panose="02040503050406030204" pitchFamily="18" charset="0"/>
                                        <a:cs typeface="Arial" panose="020B0604020202020204" pitchFamily="34" charset="0"/>
                                      </a:rPr>
                                      <m:t>𝐾</m:t>
                                    </m:r>
                                  </m:sup>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𝒩</m:t>
                                    </m:r>
                                    <m:d>
                                      <m:dPr>
                                        <m:endChr m:val="|"/>
                                        <m:ctrlPr>
                                          <a:rPr lang="en-US" sz="2000" b="1"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b="1"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𝒙</m:t>
                                            </m:r>
                                          </m:e>
                                          <m:sub>
                                            <m:r>
                                              <a:rPr lang="en-US" sz="2000" b="1" i="1">
                                                <a:latin typeface="Cambria Math" panose="02040503050406030204" pitchFamily="18" charset="0"/>
                                                <a:ea typeface="Cambria Math" panose="02040503050406030204" pitchFamily="18" charset="0"/>
                                                <a:cs typeface="Arial" panose="020B0604020202020204" pitchFamily="34" charset="0"/>
                                              </a:rPr>
                                              <m:t>𝒏</m:t>
                                            </m:r>
                                          </m:sub>
                                        </m:sSub>
                                      </m:e>
                                    </m:d>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1" i="1">
                                            <a:latin typeface="Cambria Math" panose="02040503050406030204" pitchFamily="18" charset="0"/>
                                            <a:ea typeface="Cambria Math" panose="02040503050406030204" pitchFamily="18" charset="0"/>
                                            <a:cs typeface="Arial" panose="020B0604020202020204" pitchFamily="34" charset="0"/>
                                          </a:rPr>
                                          <m:t>𝝁</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l-GR" sz="2000" b="1" i="1">
                                            <a:latin typeface="Cambria Math" panose="02040503050406030204" pitchFamily="18" charset="0"/>
                                            <a:ea typeface="Cambria Math" panose="02040503050406030204" pitchFamily="18" charset="0"/>
                                            <a:cs typeface="Arial" panose="020B0604020202020204" pitchFamily="34" charset="0"/>
                                          </a:rPr>
                                          <m:t>𝜮</m:t>
                                        </m:r>
                                      </m:e>
                                      <m:sub>
                                        <m:r>
                                          <a:rPr lang="en-US" sz="2000" i="1">
                                            <a:latin typeface="Cambria Math" panose="02040503050406030204" pitchFamily="18" charset="0"/>
                                            <a:ea typeface="Cambria Math" panose="02040503050406030204" pitchFamily="18" charset="0"/>
                                            <a:cs typeface="Arial" panose="020B0604020202020204" pitchFamily="34" charset="0"/>
                                          </a:rPr>
                                          <m:t>𝑘</m:t>
                                        </m:r>
                                      </m:sub>
                                    </m:sSub>
                                    <m:r>
                                      <a:rPr lang="en-US" sz="2000" i="1">
                                        <a:latin typeface="Cambria Math" panose="02040503050406030204" pitchFamily="18" charset="0"/>
                                        <a:ea typeface="Cambria Math" panose="02040503050406030204" pitchFamily="18" charset="0"/>
                                        <a:cs typeface="Arial" panose="020B0604020202020204" pitchFamily="34" charset="0"/>
                                      </a:rPr>
                                      <m:t>)</m:t>
                                    </m:r>
                                  </m:e>
                                </m:nary>
                              </m:e>
                            </m:d>
                          </m:e>
                        </m:func>
                      </m:e>
                    </m:nary>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178" y="2107563"/>
                <a:ext cx="8176022" cy="3138488"/>
              </a:xfrm>
              <a:blipFill>
                <a:blip r:embed="rId3"/>
                <a:stretch>
                  <a:fillRect l="-620" t="-2016" b="-451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303896" y="6329259"/>
            <a:ext cx="1600200" cy="273844"/>
          </a:xfrm>
        </p:spPr>
        <p:txBody>
          <a:bodyPr/>
          <a:lstStyle/>
          <a:p>
            <a:fld id="{FA32F8ED-EEB4-4D51-9E8E-3B145D9B9811}" type="slidenum">
              <a:rPr lang="en-US" smtClean="0"/>
              <a:pPr/>
              <a:t>70</a:t>
            </a:fld>
            <a:endParaRPr lang="en-US" dirty="0"/>
          </a:p>
        </p:txBody>
      </p:sp>
    </p:spTree>
    <p:extLst>
      <p:ext uri="{BB962C8B-B14F-4D97-AF65-F5344CB8AC3E}">
        <p14:creationId xmlns:p14="http://schemas.microsoft.com/office/powerpoint/2010/main" val="1826135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308370"/>
            <a:ext cx="8823960" cy="651272"/>
          </a:xfrm>
        </p:spPr>
        <p:txBody>
          <a:bodyPr anchor="ctr">
            <a:noAutofit/>
          </a:bodyPr>
          <a:lstStyle/>
          <a:p>
            <a:pPr algn="ctr"/>
            <a:r>
              <a:rPr lang="en-US" sz="4000" dirty="0">
                <a:latin typeface="Arial" charset="0"/>
                <a:ea typeface="Arial" charset="0"/>
                <a:cs typeface="Arial" charset="0"/>
              </a:rPr>
              <a:t>Generalized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106519"/>
                <a:ext cx="8686800" cy="3096989"/>
              </a:xfrm>
            </p:spPr>
            <p:txBody>
              <a:bodyPr>
                <a:noAutofit/>
              </a:bodyPr>
              <a:lstStyle/>
              <a:p>
                <a:pPr marL="0" indent="0" algn="l">
                  <a:buNone/>
                </a:pPr>
                <a:endParaRPr lang="en-US" sz="1500" dirty="0">
                  <a:latin typeface="Arial" panose="020B0604020202020204" pitchFamily="34" charset="0"/>
                  <a:cs typeface="Arial" panose="020B060402020202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Initialize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Σ</m:t>
                    </m:r>
                  </m:oMath>
                </a14:m>
                <a:r>
                  <a:rPr lang="en-US" sz="2000" dirty="0">
                    <a:latin typeface="Calibri" panose="020F0502020204030204" pitchFamily="34" charset="0"/>
                    <a:cs typeface="Calibri" panose="020F0502020204030204" pitchFamily="34" charset="0"/>
                  </a:rPr>
                  <a:t> </a:t>
                </a: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E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r>
                      <a:rPr lang="en-US" b="0" i="1" smtClean="0">
                        <a:latin typeface="Cambria Math" panose="02040503050406030204" pitchFamily="18" charset="0"/>
                        <a:cs typeface="Arial" panose="020B0604020202020204" pitchFamily="34" charset="0"/>
                      </a:rPr>
                      <m:t>𝑝</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𝑧</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𝜃</m:t>
                        </m:r>
                      </m:e>
                      <m:sup>
                        <m:r>
                          <a:rPr lang="en-US" b="0" i="1" smtClean="0">
                            <a:latin typeface="Cambria Math" panose="02040503050406030204" pitchFamily="18" charset="0"/>
                            <a:cs typeface="Arial" panose="020B0604020202020204" pitchFamily="34" charset="0"/>
                          </a:rPr>
                          <m:t>𝑜𝑙𝑑</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dirty="0">
                  <a:latin typeface="Calibri" panose="020F0502020204030204" pitchFamily="34" charset="0"/>
                  <a:cs typeface="Calibri" panose="020F0502020204030204" pitchFamily="34" charset="0"/>
                </a:endParaRPr>
              </a:p>
              <a:p>
                <a:pPr marL="685800" lvl="1" indent="-342900" algn="l">
                  <a:buFont typeface="+mj-lt"/>
                  <a:buAutoNum type="arabicPeriod"/>
                </a:pPr>
                <a:r>
                  <a:rPr lang="en-US" sz="2000" dirty="0">
                    <a:latin typeface="Calibri" panose="020F0502020204030204" pitchFamily="34" charset="0"/>
                    <a:cs typeface="Calibri" panose="020F0502020204030204" pitchFamily="34" charset="0"/>
                  </a:rPr>
                  <a:t>M step</a:t>
                </a:r>
              </a:p>
              <a:p>
                <a:pPr lvl="2" algn="l"/>
                <a:r>
                  <a:rPr lang="en-US" dirty="0">
                    <a:latin typeface="Calibri" panose="020F0502020204030204" pitchFamily="34" charset="0"/>
                    <a:cs typeface="Calibri" panose="020F0502020204030204" pitchFamily="34" charset="0"/>
                  </a:rPr>
                  <a:t>Calculate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cs typeface="Arial" panose="020B0604020202020204" pitchFamily="34" charset="0"/>
                          </a:rPr>
                          <m:t>𝑛𝑒𝑤</m:t>
                        </m:r>
                      </m:sup>
                    </m:sSup>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func>
                          <m:funcPr>
                            <m:ctrlPr>
                              <a:rPr lang="en-US" i="1">
                                <a:latin typeface="Cambria Math" panose="02040503050406030204" pitchFamily="18" charset="0"/>
                                <a:cs typeface="Arial" panose="020B0604020202020204" pitchFamily="34" charset="0"/>
                              </a:rPr>
                            </m:ctrlPr>
                          </m:funcPr>
                          <m:fName>
                            <m:r>
                              <m:rPr>
                                <m:sty m:val="p"/>
                              </m:rPr>
                              <a:rPr lang="en-US">
                                <a:latin typeface="Cambria Math" panose="02040503050406030204" pitchFamily="18" charset="0"/>
                                <a:cs typeface="Arial" panose="020B0604020202020204" pitchFamily="34" charset="0"/>
                              </a:rPr>
                              <m:t>arg</m:t>
                            </m:r>
                          </m:fName>
                          <m:e>
                            <m:r>
                              <a:rPr lang="en-US" i="1">
                                <a:latin typeface="Cambria Math" panose="02040503050406030204" pitchFamily="18" charset="0"/>
                                <a:cs typeface="Arial" panose="020B0604020202020204" pitchFamily="34" charset="0"/>
                              </a:rPr>
                              <m:t>𝑚𝑎𝑥</m:t>
                            </m:r>
                          </m:e>
                        </m:func>
                      </m:e>
                      <m:sub>
                        <m:r>
                          <a:rPr lang="en-US" i="1">
                            <a:latin typeface="Cambria Math" panose="02040503050406030204" pitchFamily="18" charset="0"/>
                            <a:ea typeface="Cambria Math" panose="02040503050406030204" pitchFamily="18" charset="0"/>
                            <a:cs typeface="Arial" panose="020B0604020202020204" pitchFamily="34" charset="0"/>
                          </a:rPr>
                          <m:t>𝜃</m:t>
                        </m:r>
                      </m:sub>
                    </m:sSub>
                    <m:r>
                      <a:rPr lang="en-US" i="1">
                        <a:latin typeface="Cambria Math" panose="02040503050406030204" pitchFamily="18" charset="0"/>
                        <a:ea typeface="Cambria Math" panose="02040503050406030204" pitchFamily="18" charset="0"/>
                        <a:cs typeface="Arial" panose="020B0604020202020204" pitchFamily="34" charset="0"/>
                      </a:rPr>
                      <m:t>𝒬</m:t>
                    </m:r>
                    <m:d>
                      <m:dPr>
                        <m:ctrlPr>
                          <a:rPr lang="en-US" i="1">
                            <a:latin typeface="Cambria Math" panose="02040503050406030204" pitchFamily="18" charset="0"/>
                            <a:ea typeface="Cambria Math" panose="02040503050406030204" pitchFamily="18" charset="0"/>
                            <a:cs typeface="Arial" panose="020B0604020202020204" pitchFamily="34" charset="0"/>
                          </a:rPr>
                        </m:ctrlPr>
                      </m:dPr>
                      <m:e>
                        <m:r>
                          <a:rPr lang="en-US" i="1">
                            <a:latin typeface="Cambria Math" panose="02040503050406030204" pitchFamily="18" charset="0"/>
                            <a:ea typeface="Cambria Math" panose="02040503050406030204" pitchFamily="18" charset="0"/>
                            <a:cs typeface="Arial" panose="020B0604020202020204" pitchFamily="34" charset="0"/>
                          </a:rPr>
                          <m:t>𝜃</m:t>
                        </m:r>
                        <m:r>
                          <a:rPr lang="en-US">
                            <a:latin typeface="Cambria Math" panose="02040503050406030204" pitchFamily="18" charset="0"/>
                            <a:ea typeface="Cambria Math" panose="02040503050406030204" pitchFamily="18" charset="0"/>
                            <a:cs typeface="Arial" panose="020B0604020202020204" pitchFamily="34" charset="0"/>
                          </a:rPr>
                          <m:t>, </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𝜃</m:t>
                            </m:r>
                          </m:e>
                          <m:sup>
                            <m:r>
                              <a:rPr lang="en-US" i="1">
                                <a:latin typeface="Cambria Math" panose="02040503050406030204" pitchFamily="18" charset="0"/>
                                <a:ea typeface="Cambria Math" panose="02040503050406030204" pitchFamily="18" charset="0"/>
                                <a:cs typeface="Arial" panose="020B0604020202020204" pitchFamily="34" charset="0"/>
                              </a:rPr>
                              <m:t>𝑛𝑒𝑤</m:t>
                            </m:r>
                          </m:sup>
                        </m:sSup>
                      </m:e>
                    </m:d>
                  </m:oMath>
                </a14:m>
                <a:endParaRPr lang="en-US" dirty="0">
                  <a:latin typeface="Calibri" panose="020F0502020204030204" pitchFamily="34" charset="0"/>
                  <a:cs typeface="Calibri" panose="020F0502020204030204" pitchFamily="34" charset="0"/>
                </a:endParaRPr>
              </a:p>
              <a:p>
                <a:pPr lvl="2" algn="l"/>
                <a:r>
                  <a:rPr lang="en-US" dirty="0">
                    <a:latin typeface="Calibri" panose="020F0502020204030204" pitchFamily="34" charset="0"/>
                    <a:cs typeface="Calibri" panose="020F0502020204030204" pitchFamily="34" charset="0"/>
                  </a:rPr>
                  <a:t>Repeat until convergence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106519"/>
                <a:ext cx="8686800" cy="3096989"/>
              </a:xfrm>
              <a:blipFill>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71</a:t>
            </a:fld>
            <a:endParaRPr lang="en-US" dirty="0"/>
          </a:p>
        </p:txBody>
      </p:sp>
    </p:spTree>
    <p:extLst>
      <p:ext uri="{BB962C8B-B14F-4D97-AF65-F5344CB8AC3E}">
        <p14:creationId xmlns:p14="http://schemas.microsoft.com/office/powerpoint/2010/main" val="2537097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12" y="223663"/>
            <a:ext cx="8823960" cy="651272"/>
          </a:xfrm>
        </p:spPr>
        <p:txBody>
          <a:bodyPr anchor="ctr">
            <a:noAutofit/>
          </a:bodyPr>
          <a:lstStyle/>
          <a:p>
            <a:pPr algn="ctr"/>
            <a:r>
              <a:rPr lang="en-US" sz="4000" dirty="0">
                <a:latin typeface="Arial" charset="0"/>
                <a:ea typeface="Arial" charset="0"/>
                <a:cs typeface="Arial" charset="0"/>
              </a:rPr>
              <a:t>EM example</a:t>
            </a:r>
          </a:p>
        </p:txBody>
      </p:sp>
      <p:sp>
        <p:nvSpPr>
          <p:cNvPr id="3" name="Content Placeholder 2"/>
          <p:cNvSpPr>
            <a:spLocks noGrp="1"/>
          </p:cNvSpPr>
          <p:nvPr>
            <p:ph idx="1"/>
          </p:nvPr>
        </p:nvSpPr>
        <p:spPr>
          <a:xfrm>
            <a:off x="147112" y="1417288"/>
            <a:ext cx="5002823" cy="3096989"/>
          </a:xfrm>
        </p:spPr>
        <p:txBody>
          <a:bodyPr>
            <a:noAutofit/>
          </a:bodyPr>
          <a:lstStyle/>
          <a:p>
            <a:pPr algn="l"/>
            <a:r>
              <a:rPr lang="en-US" sz="1600" dirty="0">
                <a:latin typeface="Arial" panose="020B0604020202020204" pitchFamily="34" charset="0"/>
                <a:cs typeface="Arial" panose="020B0604020202020204" pitchFamily="34" charset="0"/>
              </a:rPr>
              <a:t>Generative model</a:t>
            </a:r>
          </a:p>
          <a:p>
            <a:pPr algn="l">
              <a:spcBef>
                <a:spcPts val="300"/>
              </a:spcBef>
            </a:pPr>
            <a:r>
              <a:rPr lang="en-US" sz="1600" dirty="0">
                <a:latin typeface="Arial" panose="020B0604020202020204" pitchFamily="34" charset="0"/>
                <a:cs typeface="Arial" panose="020B0604020202020204" pitchFamily="34" charset="0"/>
              </a:rPr>
              <a:t>pi[0]:  0.1500,  mu[0]:  0.0000,  sigma[0]:  0.2000</a:t>
            </a:r>
          </a:p>
          <a:p>
            <a:pPr algn="l">
              <a:spcBef>
                <a:spcPts val="300"/>
              </a:spcBef>
            </a:pPr>
            <a:r>
              <a:rPr lang="en-US" sz="1600" dirty="0">
                <a:latin typeface="Arial" panose="020B0604020202020204" pitchFamily="34" charset="0"/>
                <a:cs typeface="Arial" panose="020B0604020202020204" pitchFamily="34" charset="0"/>
              </a:rPr>
              <a:t>pi[1]:  0.2500,  mu[1]:  2.0000,  sigma[1]:  0.2000</a:t>
            </a:r>
          </a:p>
          <a:p>
            <a:pPr algn="l">
              <a:spcBef>
                <a:spcPts val="300"/>
              </a:spcBef>
            </a:pPr>
            <a:r>
              <a:rPr lang="en-US" sz="1600" dirty="0">
                <a:latin typeface="Arial" panose="020B0604020202020204" pitchFamily="34" charset="0"/>
                <a:cs typeface="Arial" panose="020B0604020202020204" pitchFamily="34" charset="0"/>
              </a:rPr>
              <a:t>pi[2]:  0.1500,   mu[2]: 4.0000,  sigma[2]:  0.2000</a:t>
            </a:r>
          </a:p>
          <a:p>
            <a:pPr algn="l">
              <a:spcBef>
                <a:spcPts val="300"/>
              </a:spcBef>
            </a:pPr>
            <a:r>
              <a:rPr lang="en-US" sz="1600" dirty="0">
                <a:latin typeface="Arial" panose="020B0604020202020204" pitchFamily="34" charset="0"/>
                <a:cs typeface="Arial" panose="020B0604020202020204" pitchFamily="34" charset="0"/>
              </a:rPr>
              <a:t>pi[3]:  0.2500,   mu[3]: 6.0000,   sigma[3]: 0.2000</a:t>
            </a:r>
          </a:p>
          <a:p>
            <a:pPr algn="l">
              <a:spcBef>
                <a:spcPts val="300"/>
              </a:spcBef>
            </a:pPr>
            <a:r>
              <a:rPr lang="en-US" sz="1600" dirty="0">
                <a:latin typeface="Arial" panose="020B0604020202020204" pitchFamily="34" charset="0"/>
                <a:cs typeface="Arial" panose="020B0604020202020204" pitchFamily="34" charset="0"/>
              </a:rPr>
              <a:t>pi[4]:  0.2000,    mu[4]: 8.0000,  sigma[4]: 0.2000</a:t>
            </a:r>
          </a:p>
          <a:p>
            <a:pPr algn="l"/>
            <a:r>
              <a:rPr lang="en-US" sz="1600" dirty="0">
                <a:latin typeface="Arial" panose="020B0604020202020204" pitchFamily="34" charset="0"/>
                <a:cs typeface="Arial" panose="020B0604020202020204" pitchFamily="34" charset="0"/>
              </a:rPr>
              <a:t>Guess of parameters</a:t>
            </a:r>
          </a:p>
          <a:p>
            <a:pPr algn="l">
              <a:spcBef>
                <a:spcPts val="300"/>
              </a:spcBef>
            </a:pPr>
            <a:r>
              <a:rPr lang="en-US" sz="1600" dirty="0">
                <a:latin typeface="Arial" panose="020B0604020202020204" pitchFamily="34" charset="0"/>
                <a:cs typeface="Arial" panose="020B0604020202020204" pitchFamily="34" charset="0"/>
              </a:rPr>
              <a:t>pi_in[0]: 0.2000,  mu_in[0]: 0.0000,  sigma_in[0]: 0.2000</a:t>
            </a:r>
          </a:p>
          <a:p>
            <a:pPr algn="l">
              <a:spcBef>
                <a:spcPts val="300"/>
              </a:spcBef>
            </a:pPr>
            <a:r>
              <a:rPr lang="en-US" sz="1600" dirty="0">
                <a:latin typeface="Arial" panose="020B0604020202020204" pitchFamily="34" charset="0"/>
                <a:cs typeface="Arial" panose="020B0604020202020204" pitchFamily="34" charset="0"/>
              </a:rPr>
              <a:t>pi_in[1]: 0.2000,  mu_in[1]: 1.5000,  sigma_in[1]: 0.2000</a:t>
            </a:r>
          </a:p>
          <a:p>
            <a:pPr algn="l">
              <a:spcBef>
                <a:spcPts val="300"/>
              </a:spcBef>
            </a:pPr>
            <a:r>
              <a:rPr lang="en-US" sz="1600" dirty="0">
                <a:latin typeface="Arial" panose="020B0604020202020204" pitchFamily="34" charset="0"/>
                <a:cs typeface="Arial" panose="020B0604020202020204" pitchFamily="34" charset="0"/>
              </a:rPr>
              <a:t>pi_in[2]: 0.2000,  mu_in[2]: 3.0000,  sigma_in[2]: 0.2000</a:t>
            </a:r>
          </a:p>
          <a:p>
            <a:pPr algn="l">
              <a:spcBef>
                <a:spcPts val="300"/>
              </a:spcBef>
            </a:pPr>
            <a:r>
              <a:rPr lang="en-US" sz="1600" dirty="0">
                <a:latin typeface="Arial" panose="020B0604020202020204" pitchFamily="34" charset="0"/>
                <a:cs typeface="Arial" panose="020B0604020202020204" pitchFamily="34" charset="0"/>
              </a:rPr>
              <a:t>pi_in[3]: 0.2000,  mu_in[3]: 4.5000,  sigma_in[3]: 0.2000</a:t>
            </a:r>
          </a:p>
          <a:p>
            <a:pPr algn="l">
              <a:spcBef>
                <a:spcPts val="300"/>
              </a:spcBef>
            </a:pPr>
            <a:r>
              <a:rPr lang="en-US" sz="1600" dirty="0">
                <a:latin typeface="Arial" panose="020B0604020202020204" pitchFamily="34" charset="0"/>
                <a:cs typeface="Arial" panose="020B0604020202020204" pitchFamily="34" charset="0"/>
              </a:rPr>
              <a:t>pi_in[4]: 0.2000,  mu_in[4]: 6.0000,  sigma_in[4]: 0.2000</a:t>
            </a:r>
          </a:p>
          <a:p>
            <a:pPr algn="l">
              <a:spcBef>
                <a:spcPts val="300"/>
              </a:spcBef>
            </a:pPr>
            <a:r>
              <a:rPr lang="en-US" sz="1600" dirty="0">
                <a:latin typeface="Arial" panose="020B0604020202020204" pitchFamily="34" charset="0"/>
                <a:cs typeface="Arial" panose="020B0604020202020204" pitchFamily="34" charset="0"/>
              </a:rPr>
              <a:t>28 iterations, old_likelihood: -24682.7084,  new_likelihood: -24682.7083</a:t>
            </a:r>
          </a:p>
        </p:txBody>
      </p:sp>
      <p:sp>
        <p:nvSpPr>
          <p:cNvPr id="5" name="Slide Number Placeholder 4"/>
          <p:cNvSpPr>
            <a:spLocks noGrp="1"/>
          </p:cNvSpPr>
          <p:nvPr>
            <p:ph type="sldNum" sz="quarter" idx="12"/>
          </p:nvPr>
        </p:nvSpPr>
        <p:spPr>
          <a:xfrm>
            <a:off x="6927695" y="6104017"/>
            <a:ext cx="1600200" cy="273844"/>
          </a:xfrm>
        </p:spPr>
        <p:txBody>
          <a:bodyPr/>
          <a:lstStyle/>
          <a:p>
            <a:fld id="{FA32F8ED-EEB4-4D51-9E8E-3B145D9B9811}" type="slidenum">
              <a:rPr lang="en-US" smtClean="0"/>
              <a:pPr/>
              <a:t>72</a:t>
            </a:fld>
            <a:endParaRPr lang="en-US" dirty="0"/>
          </a:p>
        </p:txBody>
      </p:sp>
      <p:sp>
        <p:nvSpPr>
          <p:cNvPr id="6" name="Content Placeholder 2">
            <a:extLst>
              <a:ext uri="{FF2B5EF4-FFF2-40B4-BE49-F238E27FC236}">
                <a16:creationId xmlns:a16="http://schemas.microsoft.com/office/drawing/2014/main" id="{FA0B8C5A-2D6B-484C-86D4-96449C4DE3D5}"/>
              </a:ext>
            </a:extLst>
          </p:cNvPr>
          <p:cNvSpPr txBox="1">
            <a:spLocks/>
          </p:cNvSpPr>
          <p:nvPr/>
        </p:nvSpPr>
        <p:spPr>
          <a:xfrm>
            <a:off x="5149935" y="2801369"/>
            <a:ext cx="4356308" cy="309698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300"/>
              </a:spcBef>
            </a:pPr>
            <a:r>
              <a:rPr lang="en-US" sz="1600" dirty="0">
                <a:latin typeface="Arial" panose="020B0604020202020204" pitchFamily="34" charset="0"/>
                <a:cs typeface="Arial" panose="020B0604020202020204" pitchFamily="34" charset="0"/>
              </a:rPr>
              <a:t>EM estimate</a:t>
            </a:r>
          </a:p>
          <a:p>
            <a:pPr algn="l">
              <a:spcBef>
                <a:spcPts val="300"/>
              </a:spcBef>
            </a:pPr>
            <a:r>
              <a:rPr lang="en-US" sz="1600" dirty="0">
                <a:latin typeface="Arial" panose="020B0604020202020204" pitchFamily="34" charset="0"/>
                <a:cs typeface="Arial" panose="020B0604020202020204" pitchFamily="34" charset="0"/>
              </a:rPr>
              <a:t>pi_out[0]: 0.1500, mu_out[0]: 0.5991, sigma_out[0]: 0.2000</a:t>
            </a:r>
          </a:p>
          <a:p>
            <a:pPr algn="l">
              <a:spcBef>
                <a:spcPts val="300"/>
              </a:spcBef>
            </a:pPr>
            <a:r>
              <a:rPr lang="en-US" sz="1600" dirty="0">
                <a:latin typeface="Arial" panose="020B0604020202020204" pitchFamily="34" charset="0"/>
                <a:cs typeface="Arial" panose="020B0604020202020204" pitchFamily="34" charset="0"/>
              </a:rPr>
              <a:t>pi_out[1]: 0.2500, mu_out[1]: 2.3512, sigma_out[1]: 0.2000</a:t>
            </a:r>
          </a:p>
          <a:p>
            <a:pPr algn="l">
              <a:spcBef>
                <a:spcPts val="300"/>
              </a:spcBef>
            </a:pPr>
            <a:r>
              <a:rPr lang="en-US" sz="1600" dirty="0">
                <a:latin typeface="Arial" panose="020B0604020202020204" pitchFamily="34" charset="0"/>
                <a:cs typeface="Arial" panose="020B0604020202020204" pitchFamily="34" charset="0"/>
              </a:rPr>
              <a:t>pi_out[2]: 0.1500, mu_out[2]: 4.1084, sigma_out[2]: 0.2000</a:t>
            </a:r>
          </a:p>
          <a:p>
            <a:pPr algn="l">
              <a:spcBef>
                <a:spcPts val="300"/>
              </a:spcBef>
            </a:pPr>
            <a:r>
              <a:rPr lang="en-US" sz="1600" dirty="0">
                <a:latin typeface="Arial" panose="020B0604020202020204" pitchFamily="34" charset="0"/>
                <a:cs typeface="Arial" panose="020B0604020202020204" pitchFamily="34" charset="0"/>
              </a:rPr>
              <a:t>pi_out[3]: 0.2500, mu_out[3]: 6.4742, sigma_out[3]: 0.2000</a:t>
            </a:r>
          </a:p>
          <a:p>
            <a:pPr algn="l">
              <a:spcBef>
                <a:spcPts val="300"/>
              </a:spcBef>
            </a:pPr>
            <a:r>
              <a:rPr lang="en-US" sz="1600" dirty="0">
                <a:latin typeface="Arial" panose="020B0604020202020204" pitchFamily="34" charset="0"/>
                <a:cs typeface="Arial" panose="020B0604020202020204" pitchFamily="34" charset="0"/>
              </a:rPr>
              <a:t>pi_out[4]: 0.2000, mu_out[4]: 8.6784, sigma_out[4]: 0.2000</a:t>
            </a:r>
          </a:p>
        </p:txBody>
      </p:sp>
    </p:spTree>
    <p:extLst>
      <p:ext uri="{BB962C8B-B14F-4D97-AF65-F5344CB8AC3E}">
        <p14:creationId xmlns:p14="http://schemas.microsoft.com/office/powerpoint/2010/main" val="85148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55014"/>
            <a:ext cx="8823960" cy="651272"/>
          </a:xfrm>
        </p:spPr>
        <p:txBody>
          <a:bodyPr anchor="ctr">
            <a:noAutofit/>
          </a:bodyPr>
          <a:lstStyle/>
          <a:p>
            <a:pPr algn="ctr"/>
            <a:r>
              <a:rPr lang="en-US" sz="4000" dirty="0">
                <a:latin typeface="Arial" charset="0"/>
                <a:ea typeface="Arial" charset="0"/>
                <a:cs typeface="Arial" charset="0"/>
              </a:rPr>
              <a:t>Markov chains</a:t>
            </a:r>
          </a:p>
        </p:txBody>
      </p:sp>
      <p:sp>
        <p:nvSpPr>
          <p:cNvPr id="3" name="Content Placeholder 2"/>
          <p:cNvSpPr>
            <a:spLocks noGrp="1"/>
          </p:cNvSpPr>
          <p:nvPr>
            <p:ph idx="1"/>
          </p:nvPr>
        </p:nvSpPr>
        <p:spPr>
          <a:xfrm>
            <a:off x="745576" y="1928702"/>
            <a:ext cx="7652848" cy="295253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Markov chain is a stochastic process involving a sequence of states and transitions from state to state where transitions to next state depend only on current state.  Simplest model of dependent time sequences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Parameters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states S={1,2,…, 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initial probabilities 𝜋(i),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transition probabilities p</a:t>
            </a:r>
            <a:r>
              <a:rPr lang="en-US" sz="2000" baseline="-25000" dirty="0">
                <a:latin typeface="Calibri" panose="020F0502020204030204" pitchFamily="34" charset="0"/>
                <a:ea typeface="Arial" charset="0"/>
                <a:cs typeface="Calibri" panose="020F0502020204030204" pitchFamily="34" charset="0"/>
              </a:rPr>
              <a:t>ij</a:t>
            </a:r>
            <a:r>
              <a:rPr lang="en-US" sz="2000" dirty="0">
                <a:latin typeface="Calibri" panose="020F0502020204030204" pitchFamily="34" charset="0"/>
                <a:ea typeface="Arial" charset="0"/>
                <a:cs typeface="Calibri" panose="020F0502020204030204" pitchFamily="34" charset="0"/>
              </a:rPr>
              <a:t>= probability state i transitions to state j, i, j ∈S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EM also solves the maximum likelihood estimation of Markov parameters.</a:t>
            </a:r>
          </a:p>
          <a:p>
            <a:pPr algn="l"/>
            <a:endParaRPr lang="en-US" dirty="0"/>
          </a:p>
        </p:txBody>
      </p:sp>
      <p:sp>
        <p:nvSpPr>
          <p:cNvPr id="5" name="Slide Number Placeholder 4"/>
          <p:cNvSpPr>
            <a:spLocks noGrp="1"/>
          </p:cNvSpPr>
          <p:nvPr>
            <p:ph type="sldNum" sz="quarter" idx="12"/>
          </p:nvPr>
        </p:nvSpPr>
        <p:spPr>
          <a:xfrm>
            <a:off x="6749276" y="6003655"/>
            <a:ext cx="1600200" cy="273844"/>
          </a:xfrm>
        </p:spPr>
        <p:txBody>
          <a:bodyPr/>
          <a:lstStyle/>
          <a:p>
            <a:fld id="{FA32F8ED-EEB4-4D51-9E8E-3B145D9B9811}" type="slidenum">
              <a:rPr lang="en-US" smtClean="0"/>
              <a:pPr/>
              <a:t>73</a:t>
            </a:fld>
            <a:endParaRPr lang="en-US" dirty="0"/>
          </a:p>
        </p:txBody>
      </p:sp>
    </p:spTree>
    <p:extLst>
      <p:ext uri="{BB962C8B-B14F-4D97-AF65-F5344CB8AC3E}">
        <p14:creationId xmlns:p14="http://schemas.microsoft.com/office/powerpoint/2010/main" val="3051071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557540"/>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8, neural nets</a:t>
            </a:r>
          </a:p>
        </p:txBody>
      </p:sp>
      <p:sp>
        <p:nvSpPr>
          <p:cNvPr id="3" name="Content Placeholder 2"/>
          <p:cNvSpPr>
            <a:spLocks noGrp="1"/>
          </p:cNvSpPr>
          <p:nvPr>
            <p:ph idx="1"/>
          </p:nvPr>
        </p:nvSpPr>
        <p:spPr>
          <a:xfrm>
            <a:off x="464574" y="2299189"/>
            <a:ext cx="8334683" cy="3675635"/>
          </a:xfrm>
        </p:spPr>
        <p:txBody>
          <a:bodyPr>
            <a:noAutofit/>
          </a:bodyPr>
          <a:lstStyle/>
          <a:p>
            <a:pPr marL="257175" indent="-257175" algn="l">
              <a:buFont typeface="Arial" charset="0"/>
              <a:buChar char="•"/>
            </a:pPr>
            <a:r>
              <a:rPr lang="en-US" sz="2000" dirty="0">
                <a:latin typeface="Calibri" panose="020F0502020204030204" pitchFamily="34" charset="0"/>
                <a:cs typeface="Calibri" panose="020F0502020204030204" pitchFamily="34" charset="0"/>
              </a:rPr>
              <a:t>Neural Networks</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Backpropagation</a:t>
            </a:r>
          </a:p>
          <a:p>
            <a:pPr marL="600075" lvl="1" indent="-257175" algn="l">
              <a:buFont typeface="Arial" charset="0"/>
              <a:buChar char="•"/>
            </a:pPr>
            <a:r>
              <a:rPr lang="en-US" sz="2000" dirty="0">
                <a:latin typeface="Calibri" panose="020F0502020204030204" pitchFamily="34" charset="0"/>
                <a:cs typeface="Calibri" panose="020F0502020204030204" pitchFamily="34" charset="0"/>
              </a:rPr>
              <a:t>Deep learning</a:t>
            </a:r>
          </a:p>
          <a:p>
            <a:pPr marL="257175" indent="-257175"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74</a:t>
            </a:fld>
            <a:endParaRPr lang="en-US" dirty="0"/>
          </a:p>
        </p:txBody>
      </p:sp>
      <p:sp>
        <p:nvSpPr>
          <p:cNvPr id="4" name="TextBox 3">
            <a:extLst>
              <a:ext uri="{FF2B5EF4-FFF2-40B4-BE49-F238E27FC236}">
                <a16:creationId xmlns:a16="http://schemas.microsoft.com/office/drawing/2014/main" id="{E8D9BE4D-7275-E741-972E-44C43E023E3D}"/>
              </a:ext>
            </a:extLst>
          </p:cNvPr>
          <p:cNvSpPr txBox="1"/>
          <p:nvPr/>
        </p:nvSpPr>
        <p:spPr>
          <a:xfrm>
            <a:off x="2628901" y="2895600"/>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69873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170" y="249862"/>
            <a:ext cx="8686801"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216441" y="1372040"/>
            <a:ext cx="5775203" cy="3877576"/>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outputs house price.  For NN simplest is f(</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max(a</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+b,0)</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NN are features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 </a:t>
            </a:r>
            <a:r>
              <a:rPr lang="en-US" sz="2000" dirty="0">
                <a:latin typeface="Calibri" panose="020F0502020204030204" pitchFamily="34" charset="0"/>
                <a:ea typeface="Arial" charset="0"/>
                <a:cs typeface="Calibri" panose="020F0502020204030204" pitchFamily="34" charset="0"/>
              </a:rPr>
              <a:t>outputs are called activations, a</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a</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For single neuron, z = W</a:t>
            </a:r>
            <a:r>
              <a:rPr lang="en-US" sz="2000" baseline="30000" dirty="0">
                <a:latin typeface="Calibri" panose="020F0502020204030204" pitchFamily="34" charset="0"/>
                <a:ea typeface="Arial" charset="0"/>
                <a:cs typeface="Calibri" panose="020F0502020204030204" pitchFamily="34" charset="0"/>
              </a:rPr>
              <a:t>T</a:t>
            </a:r>
            <a:r>
              <a:rPr lang="en-US" sz="2000" b="1" dirty="0">
                <a:latin typeface="Calibri" panose="020F0502020204030204" pitchFamily="34" charset="0"/>
                <a:ea typeface="Arial" charset="0"/>
                <a:cs typeface="Calibri" panose="020F0502020204030204" pitchFamily="34" charset="0"/>
              </a:rPr>
              <a:t>x </a:t>
            </a:r>
            <a:r>
              <a:rPr lang="en-US" sz="2000" dirty="0">
                <a:latin typeface="Calibri" panose="020F0502020204030204" pitchFamily="34" charset="0"/>
                <a:ea typeface="Arial" charset="0"/>
                <a:cs typeface="Calibri" panose="020F0502020204030204" pitchFamily="34" charset="0"/>
              </a:rPr>
              <a:t>+ b</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activation function is a = g</a:t>
            </a:r>
            <a:r>
              <a:rPr lang="en-US" sz="2000" baseline="-25000" dirty="0">
                <a:latin typeface="Calibri" panose="020F0502020204030204" pitchFamily="34" charset="0"/>
                <a:ea typeface="Arial" charset="0"/>
                <a:cs typeface="Calibri" panose="020F0502020204030204" pitchFamily="34" charset="0"/>
              </a:rPr>
              <a:t>sigmoid</a:t>
            </a:r>
            <a:r>
              <a:rPr lang="en-US" sz="2000" dirty="0">
                <a:latin typeface="Calibri" panose="020F0502020204030204" pitchFamily="34" charset="0"/>
                <a:ea typeface="Arial" charset="0"/>
                <a:cs typeface="Calibri" panose="020F0502020204030204" pitchFamily="34" charset="0"/>
              </a:rPr>
              <a:t>(z) or ReLu(z)= max(z, 0) or tanh(z).</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Notation:</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Training set (</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(k), y(k)), i= 1, 2,…, m, L layer neural net.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Input to layer l is x</a:t>
            </a:r>
            <a:r>
              <a:rPr lang="en-US" sz="2000" baseline="-25000" dirty="0">
                <a:latin typeface="Calibri" panose="020F0502020204030204" pitchFamily="34" charset="0"/>
                <a:ea typeface="Arial" charset="0"/>
                <a:cs typeface="Calibri" panose="020F0502020204030204" pitchFamily="34" charset="0"/>
              </a:rPr>
              <a:t>1</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[l]T</a:t>
            </a:r>
            <a:r>
              <a:rPr lang="en-US" sz="2000" dirty="0">
                <a:latin typeface="Calibri" panose="020F0502020204030204" pitchFamily="34" charset="0"/>
                <a:ea typeface="Arial" charset="0"/>
                <a:cs typeface="Calibri" panose="020F0502020204030204" pitchFamily="34" charset="0"/>
              </a:rPr>
              <a:t> </a:t>
            </a:r>
            <a:r>
              <a:rPr lang="en-US" sz="2000" b="1" dirty="0">
                <a:latin typeface="Calibri" panose="020F0502020204030204" pitchFamily="34" charset="0"/>
                <a:ea typeface="Arial" charset="0"/>
                <a:cs typeface="Calibri" panose="020F0502020204030204" pitchFamily="34" charset="0"/>
              </a:rPr>
              <a:t>x</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Activation at layer l is a</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[l]</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[1]T</a:t>
            </a:r>
            <a:r>
              <a:rPr lang="en-US" sz="2000" baseline="-25000" dirty="0">
                <a:latin typeface="Calibri" panose="020F0502020204030204" pitchFamily="34" charset="0"/>
                <a:ea typeface="Arial" charset="0"/>
                <a:cs typeface="Calibri" panose="020F0502020204030204" pitchFamily="34" charset="0"/>
              </a:rPr>
              <a:t>3</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[1]</a:t>
            </a:r>
            <a:r>
              <a:rPr lang="en-US" sz="2000" baseline="-25000" dirty="0">
                <a:latin typeface="Calibri" panose="020F0502020204030204" pitchFamily="34" charset="0"/>
                <a:ea typeface="Arial" charset="0"/>
                <a:cs typeface="Calibri" panose="020F0502020204030204" pitchFamily="34" charset="0"/>
              </a:rPr>
              <a:t>3</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W</a:t>
            </a:r>
            <a:r>
              <a:rPr lang="en-US" sz="2000" baseline="30000" dirty="0">
                <a:latin typeface="Calibri" panose="020F0502020204030204" pitchFamily="34" charset="0"/>
                <a:ea typeface="Arial" charset="0"/>
                <a:cs typeface="Calibri" panose="020F0502020204030204" pitchFamily="34" charset="0"/>
              </a:rPr>
              <a:t>[2]T</a:t>
            </a:r>
            <a:r>
              <a:rPr lang="en-US" sz="2000" baseline="-25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a</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a</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 g(z</a:t>
            </a:r>
            <a:r>
              <a:rPr lang="en-US" sz="2000" baseline="30000" dirty="0">
                <a:latin typeface="Calibri" panose="020F0502020204030204" pitchFamily="34" charset="0"/>
                <a:ea typeface="Arial" charset="0"/>
                <a:cs typeface="Calibri" panose="020F0502020204030204" pitchFamily="34" charset="0"/>
              </a:rPr>
              <a:t>[2]</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p>
          <a:p>
            <a:pPr marL="600075" lvl="1" indent="-257175"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N layers, we put W = matrix of the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Same for b, a and z.</a:t>
            </a:r>
          </a:p>
          <a:p>
            <a:pPr lvl="1" algn="l"/>
            <a:endParaRPr lang="en-US" sz="2000" dirty="0">
              <a:latin typeface="Calibri" panose="020F0502020204030204" pitchFamily="34" charset="0"/>
              <a:ea typeface="Arial" charset="0"/>
              <a:cs typeface="Calibri" panose="020F0502020204030204" pitchFamily="34" charset="0"/>
            </a:endParaRPr>
          </a:p>
          <a:p>
            <a:pPr algn="l"/>
            <a:endParaRPr lang="en-US" sz="20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75</a:t>
            </a:fld>
            <a:endParaRPr lang="en-US" dirty="0"/>
          </a:p>
        </p:txBody>
      </p:sp>
      <p:sp>
        <p:nvSpPr>
          <p:cNvPr id="4" name="TextBox 3">
            <a:extLst>
              <a:ext uri="{FF2B5EF4-FFF2-40B4-BE49-F238E27FC236}">
                <a16:creationId xmlns:a16="http://schemas.microsoft.com/office/drawing/2014/main" id="{4A7CF43C-3E6F-D248-8B91-66735CAB8C6A}"/>
              </a:ext>
            </a:extLst>
          </p:cNvPr>
          <p:cNvSpPr txBox="1"/>
          <p:nvPr/>
        </p:nvSpPr>
        <p:spPr>
          <a:xfrm>
            <a:off x="7140150" y="5306784"/>
            <a:ext cx="878648" cy="507831"/>
          </a:xfrm>
          <a:prstGeom prst="rect">
            <a:avLst/>
          </a:prstGeom>
          <a:noFill/>
        </p:spPr>
        <p:txBody>
          <a:bodyPr wrap="square" rtlCol="0">
            <a:spAutoFit/>
          </a:bodyPr>
          <a:lstStyle/>
          <a:p>
            <a:r>
              <a:rPr lang="en-US" sz="1350" dirty="0"/>
              <a:t>From Ng</a:t>
            </a:r>
          </a:p>
        </p:txBody>
      </p:sp>
      <p:sp>
        <p:nvSpPr>
          <p:cNvPr id="6" name="Oval 5">
            <a:extLst>
              <a:ext uri="{FF2B5EF4-FFF2-40B4-BE49-F238E27FC236}">
                <a16:creationId xmlns:a16="http://schemas.microsoft.com/office/drawing/2014/main" id="{D20940C3-8995-CE4C-B97F-FD8D97EA9BD6}"/>
              </a:ext>
            </a:extLst>
          </p:cNvPr>
          <p:cNvSpPr/>
          <p:nvPr/>
        </p:nvSpPr>
        <p:spPr>
          <a:xfrm>
            <a:off x="6828290" y="277409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Arrow Connector 7">
            <a:extLst>
              <a:ext uri="{FF2B5EF4-FFF2-40B4-BE49-F238E27FC236}">
                <a16:creationId xmlns:a16="http://schemas.microsoft.com/office/drawing/2014/main" id="{4E34D11D-8338-2047-B5F2-98B7537E0FA7}"/>
              </a:ext>
            </a:extLst>
          </p:cNvPr>
          <p:cNvCxnSpPr>
            <a:cxnSpLocks/>
            <a:stCxn id="21" idx="6"/>
          </p:cNvCxnSpPr>
          <p:nvPr/>
        </p:nvCxnSpPr>
        <p:spPr>
          <a:xfrm>
            <a:off x="8294014" y="3861380"/>
            <a:ext cx="332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5F3C6D-2291-014E-91C7-27E1782AA3C0}"/>
              </a:ext>
            </a:extLst>
          </p:cNvPr>
          <p:cNvCxnSpPr>
            <a:cxnSpLocks/>
          </p:cNvCxnSpPr>
          <p:nvPr/>
        </p:nvCxnSpPr>
        <p:spPr>
          <a:xfrm>
            <a:off x="6424877" y="258673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35AC91-175A-B746-887C-C2AD9E3A25E0}"/>
              </a:ext>
            </a:extLst>
          </p:cNvPr>
          <p:cNvCxnSpPr>
            <a:cxnSpLocks/>
          </p:cNvCxnSpPr>
          <p:nvPr/>
        </p:nvCxnSpPr>
        <p:spPr>
          <a:xfrm flipV="1">
            <a:off x="6434349" y="3067803"/>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6EE031C-5FF3-3D4B-AB84-F630D40E8E11}"/>
              </a:ext>
            </a:extLst>
          </p:cNvPr>
          <p:cNvSpPr/>
          <p:nvPr/>
        </p:nvSpPr>
        <p:spPr>
          <a:xfrm>
            <a:off x="6882078" y="3745642"/>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7" name="Straight Arrow Connector 16">
            <a:extLst>
              <a:ext uri="{FF2B5EF4-FFF2-40B4-BE49-F238E27FC236}">
                <a16:creationId xmlns:a16="http://schemas.microsoft.com/office/drawing/2014/main" id="{696A8317-7355-3D4B-93E6-BB8B50EBB72E}"/>
              </a:ext>
            </a:extLst>
          </p:cNvPr>
          <p:cNvCxnSpPr>
            <a:cxnSpLocks/>
          </p:cNvCxnSpPr>
          <p:nvPr/>
        </p:nvCxnSpPr>
        <p:spPr>
          <a:xfrm flipV="1">
            <a:off x="6488138" y="4039349"/>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C19A70-D307-A841-9B9E-C920E69451CE}"/>
              </a:ext>
            </a:extLst>
          </p:cNvPr>
          <p:cNvSpPr/>
          <p:nvPr/>
        </p:nvSpPr>
        <p:spPr>
          <a:xfrm>
            <a:off x="6922419" y="4360846"/>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9" name="Straight Arrow Connector 18">
            <a:extLst>
              <a:ext uri="{FF2B5EF4-FFF2-40B4-BE49-F238E27FC236}">
                <a16:creationId xmlns:a16="http://schemas.microsoft.com/office/drawing/2014/main" id="{57720E31-DB3B-9543-AE9E-F19B1B6268C4}"/>
              </a:ext>
            </a:extLst>
          </p:cNvPr>
          <p:cNvCxnSpPr>
            <a:cxnSpLocks/>
          </p:cNvCxnSpPr>
          <p:nvPr/>
        </p:nvCxnSpPr>
        <p:spPr>
          <a:xfrm>
            <a:off x="6519007" y="4173481"/>
            <a:ext cx="514350" cy="210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3350FA-824E-2442-BE9E-5E4F42BA4BCF}"/>
              </a:ext>
            </a:extLst>
          </p:cNvPr>
          <p:cNvCxnSpPr>
            <a:cxnSpLocks/>
          </p:cNvCxnSpPr>
          <p:nvPr/>
        </p:nvCxnSpPr>
        <p:spPr>
          <a:xfrm flipV="1">
            <a:off x="6528479" y="4654552"/>
            <a:ext cx="456133" cy="107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80BF4B3-7BE9-9A42-A83A-9F6345905DBB}"/>
              </a:ext>
            </a:extLst>
          </p:cNvPr>
          <p:cNvSpPr/>
          <p:nvPr/>
        </p:nvSpPr>
        <p:spPr>
          <a:xfrm>
            <a:off x="7961200" y="3684888"/>
            <a:ext cx="332814" cy="352985"/>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2" name="Straight Arrow Connector 21">
            <a:extLst>
              <a:ext uri="{FF2B5EF4-FFF2-40B4-BE49-F238E27FC236}">
                <a16:creationId xmlns:a16="http://schemas.microsoft.com/office/drawing/2014/main" id="{93B733F1-59D4-9E43-B597-13D33C69F0DB}"/>
              </a:ext>
            </a:extLst>
          </p:cNvPr>
          <p:cNvCxnSpPr>
            <a:cxnSpLocks/>
          </p:cNvCxnSpPr>
          <p:nvPr/>
        </p:nvCxnSpPr>
        <p:spPr>
          <a:xfrm>
            <a:off x="7161104" y="2960431"/>
            <a:ext cx="911034" cy="747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CFA3D-EE7E-4941-9B29-B9CF66B2A30C}"/>
              </a:ext>
            </a:extLst>
          </p:cNvPr>
          <p:cNvCxnSpPr>
            <a:cxnSpLocks/>
            <a:stCxn id="15" idx="6"/>
            <a:endCxn id="21" idx="2"/>
          </p:cNvCxnSpPr>
          <p:nvPr/>
        </p:nvCxnSpPr>
        <p:spPr>
          <a:xfrm flipV="1">
            <a:off x="7214892" y="3861380"/>
            <a:ext cx="746308" cy="60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FBDBC2-1884-7C43-A23C-911CC9719AA6}"/>
              </a:ext>
            </a:extLst>
          </p:cNvPr>
          <p:cNvCxnSpPr>
            <a:cxnSpLocks/>
            <a:stCxn id="18" idx="6"/>
            <a:endCxn id="21" idx="3"/>
          </p:cNvCxnSpPr>
          <p:nvPr/>
        </p:nvCxnSpPr>
        <p:spPr>
          <a:xfrm flipV="1">
            <a:off x="7255234" y="3986179"/>
            <a:ext cx="754706" cy="551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E58019-5662-024A-BDD4-B8BB4A34D7CA}"/>
              </a:ext>
            </a:extLst>
          </p:cNvPr>
          <p:cNvSpPr txBox="1"/>
          <p:nvPr/>
        </p:nvSpPr>
        <p:spPr>
          <a:xfrm>
            <a:off x="8680926" y="3751667"/>
            <a:ext cx="518091" cy="253916"/>
          </a:xfrm>
          <a:prstGeom prst="rect">
            <a:avLst/>
          </a:prstGeom>
          <a:noFill/>
        </p:spPr>
        <p:txBody>
          <a:bodyPr wrap="none" rtlCol="0">
            <a:spAutoFit/>
          </a:bodyPr>
          <a:lstStyle/>
          <a:p>
            <a:r>
              <a:rPr lang="en-US" sz="1050" dirty="0"/>
              <a:t>price</a:t>
            </a:r>
          </a:p>
        </p:txBody>
      </p:sp>
      <p:sp>
        <p:nvSpPr>
          <p:cNvPr id="35" name="TextBox 34">
            <a:extLst>
              <a:ext uri="{FF2B5EF4-FFF2-40B4-BE49-F238E27FC236}">
                <a16:creationId xmlns:a16="http://schemas.microsoft.com/office/drawing/2014/main" id="{70D4C806-9409-EA45-8EBC-B1475C319DD8}"/>
              </a:ext>
            </a:extLst>
          </p:cNvPr>
          <p:cNvSpPr txBox="1"/>
          <p:nvPr/>
        </p:nvSpPr>
        <p:spPr>
          <a:xfrm>
            <a:off x="6021942" y="2452928"/>
            <a:ext cx="410690" cy="253916"/>
          </a:xfrm>
          <a:prstGeom prst="rect">
            <a:avLst/>
          </a:prstGeom>
          <a:noFill/>
        </p:spPr>
        <p:txBody>
          <a:bodyPr wrap="none" rtlCol="0">
            <a:spAutoFit/>
          </a:bodyPr>
          <a:lstStyle/>
          <a:p>
            <a:r>
              <a:rPr lang="en-US" sz="1050" dirty="0"/>
              <a:t>size</a:t>
            </a:r>
          </a:p>
        </p:txBody>
      </p:sp>
      <p:sp>
        <p:nvSpPr>
          <p:cNvPr id="36" name="TextBox 35">
            <a:extLst>
              <a:ext uri="{FF2B5EF4-FFF2-40B4-BE49-F238E27FC236}">
                <a16:creationId xmlns:a16="http://schemas.microsoft.com/office/drawing/2014/main" id="{28B83B19-3AC4-A041-8200-DC5302A9F338}"/>
              </a:ext>
            </a:extLst>
          </p:cNvPr>
          <p:cNvSpPr txBox="1"/>
          <p:nvPr/>
        </p:nvSpPr>
        <p:spPr>
          <a:xfrm>
            <a:off x="5768541" y="3056912"/>
            <a:ext cx="713657" cy="253916"/>
          </a:xfrm>
          <a:prstGeom prst="rect">
            <a:avLst/>
          </a:prstGeom>
          <a:noFill/>
        </p:spPr>
        <p:txBody>
          <a:bodyPr wrap="none" rtlCol="0">
            <a:spAutoFit/>
          </a:bodyPr>
          <a:lstStyle/>
          <a:p>
            <a:r>
              <a:rPr lang="en-US" sz="1050" dirty="0"/>
              <a:t># rooms</a:t>
            </a:r>
          </a:p>
        </p:txBody>
      </p:sp>
      <p:sp>
        <p:nvSpPr>
          <p:cNvPr id="37" name="TextBox 36">
            <a:extLst>
              <a:ext uri="{FF2B5EF4-FFF2-40B4-BE49-F238E27FC236}">
                <a16:creationId xmlns:a16="http://schemas.microsoft.com/office/drawing/2014/main" id="{275D2882-D32B-884D-B1D0-84237AD5D06D}"/>
              </a:ext>
            </a:extLst>
          </p:cNvPr>
          <p:cNvSpPr txBox="1"/>
          <p:nvPr/>
        </p:nvSpPr>
        <p:spPr>
          <a:xfrm>
            <a:off x="6132357" y="4002943"/>
            <a:ext cx="360996" cy="253916"/>
          </a:xfrm>
          <a:prstGeom prst="rect">
            <a:avLst/>
          </a:prstGeom>
          <a:noFill/>
        </p:spPr>
        <p:txBody>
          <a:bodyPr wrap="none" rtlCol="0">
            <a:spAutoFit/>
          </a:bodyPr>
          <a:lstStyle/>
          <a:p>
            <a:r>
              <a:rPr lang="en-US" sz="1050" dirty="0"/>
              <a:t>zip</a:t>
            </a:r>
          </a:p>
        </p:txBody>
      </p:sp>
      <p:sp>
        <p:nvSpPr>
          <p:cNvPr id="38" name="TextBox 37">
            <a:extLst>
              <a:ext uri="{FF2B5EF4-FFF2-40B4-BE49-F238E27FC236}">
                <a16:creationId xmlns:a16="http://schemas.microsoft.com/office/drawing/2014/main" id="{35818CAD-9879-AC42-BC02-57E94FE77D86}"/>
              </a:ext>
            </a:extLst>
          </p:cNvPr>
          <p:cNvSpPr txBox="1"/>
          <p:nvPr/>
        </p:nvSpPr>
        <p:spPr>
          <a:xfrm>
            <a:off x="5998197" y="4624439"/>
            <a:ext cx="630301" cy="253916"/>
          </a:xfrm>
          <a:prstGeom prst="rect">
            <a:avLst/>
          </a:prstGeom>
          <a:noFill/>
        </p:spPr>
        <p:txBody>
          <a:bodyPr wrap="none" rtlCol="0">
            <a:spAutoFit/>
          </a:bodyPr>
          <a:lstStyle/>
          <a:p>
            <a:r>
              <a:rPr lang="en-US" sz="1050" dirty="0"/>
              <a:t>wealth</a:t>
            </a:r>
          </a:p>
        </p:txBody>
      </p:sp>
      <p:sp>
        <p:nvSpPr>
          <p:cNvPr id="39" name="TextBox 38">
            <a:extLst>
              <a:ext uri="{FF2B5EF4-FFF2-40B4-BE49-F238E27FC236}">
                <a16:creationId xmlns:a16="http://schemas.microsoft.com/office/drawing/2014/main" id="{79D595C6-2B7F-F34C-BCDB-A7F2D747843C}"/>
              </a:ext>
            </a:extLst>
          </p:cNvPr>
          <p:cNvSpPr txBox="1"/>
          <p:nvPr/>
        </p:nvSpPr>
        <p:spPr>
          <a:xfrm>
            <a:off x="7474701" y="2916230"/>
            <a:ext cx="833883" cy="253916"/>
          </a:xfrm>
          <a:prstGeom prst="rect">
            <a:avLst/>
          </a:prstGeom>
          <a:noFill/>
        </p:spPr>
        <p:txBody>
          <a:bodyPr wrap="none" rtlCol="0">
            <a:spAutoFit/>
          </a:bodyPr>
          <a:lstStyle/>
          <a:p>
            <a:r>
              <a:rPr lang="en-US" sz="1050" dirty="0"/>
              <a:t>family size</a:t>
            </a:r>
          </a:p>
        </p:txBody>
      </p:sp>
      <p:sp>
        <p:nvSpPr>
          <p:cNvPr id="40" name="TextBox 39">
            <a:extLst>
              <a:ext uri="{FF2B5EF4-FFF2-40B4-BE49-F238E27FC236}">
                <a16:creationId xmlns:a16="http://schemas.microsoft.com/office/drawing/2014/main" id="{60CF6DA8-F7F5-BF41-81F4-435F889DBBF7}"/>
              </a:ext>
            </a:extLst>
          </p:cNvPr>
          <p:cNvSpPr txBox="1"/>
          <p:nvPr/>
        </p:nvSpPr>
        <p:spPr>
          <a:xfrm>
            <a:off x="7201786" y="3636251"/>
            <a:ext cx="780983" cy="253916"/>
          </a:xfrm>
          <a:prstGeom prst="rect">
            <a:avLst/>
          </a:prstGeom>
          <a:noFill/>
        </p:spPr>
        <p:txBody>
          <a:bodyPr wrap="none" rtlCol="0">
            <a:spAutoFit/>
          </a:bodyPr>
          <a:lstStyle/>
          <a:p>
            <a:r>
              <a:rPr lang="en-US" sz="1050" dirty="0"/>
              <a:t>walkable</a:t>
            </a:r>
          </a:p>
        </p:txBody>
      </p:sp>
      <p:sp>
        <p:nvSpPr>
          <p:cNvPr id="41" name="TextBox 40">
            <a:extLst>
              <a:ext uri="{FF2B5EF4-FFF2-40B4-BE49-F238E27FC236}">
                <a16:creationId xmlns:a16="http://schemas.microsoft.com/office/drawing/2014/main" id="{6A46DD04-BCD9-7C40-BDA4-72B717E7FD8C}"/>
              </a:ext>
            </a:extLst>
          </p:cNvPr>
          <p:cNvSpPr txBox="1"/>
          <p:nvPr/>
        </p:nvSpPr>
        <p:spPr>
          <a:xfrm>
            <a:off x="7494835" y="4393607"/>
            <a:ext cx="609462" cy="253916"/>
          </a:xfrm>
          <a:prstGeom prst="rect">
            <a:avLst/>
          </a:prstGeom>
          <a:noFill/>
        </p:spPr>
        <p:txBody>
          <a:bodyPr wrap="none" rtlCol="0">
            <a:spAutoFit/>
          </a:bodyPr>
          <a:lstStyle/>
          <a:p>
            <a:r>
              <a:rPr lang="en-US" sz="1050" dirty="0"/>
              <a:t>school</a:t>
            </a:r>
          </a:p>
        </p:txBody>
      </p:sp>
      <p:sp>
        <p:nvSpPr>
          <p:cNvPr id="11" name="TextBox 10">
            <a:extLst>
              <a:ext uri="{FF2B5EF4-FFF2-40B4-BE49-F238E27FC236}">
                <a16:creationId xmlns:a16="http://schemas.microsoft.com/office/drawing/2014/main" id="{DDB50238-19EF-1F4E-B7F1-148423D5FF04}"/>
              </a:ext>
            </a:extLst>
          </p:cNvPr>
          <p:cNvSpPr txBox="1"/>
          <p:nvPr/>
        </p:nvSpPr>
        <p:spPr>
          <a:xfrm>
            <a:off x="6785738" y="5067308"/>
            <a:ext cx="651140" cy="253916"/>
          </a:xfrm>
          <a:prstGeom prst="rect">
            <a:avLst/>
          </a:prstGeom>
          <a:noFill/>
        </p:spPr>
        <p:txBody>
          <a:bodyPr wrap="none" rtlCol="0">
            <a:spAutoFit/>
          </a:bodyPr>
          <a:lstStyle/>
          <a:p>
            <a:r>
              <a:rPr lang="en-US" sz="1050" dirty="0"/>
              <a:t>Layer 1</a:t>
            </a:r>
            <a:endParaRPr lang="en-US" sz="1350" dirty="0"/>
          </a:p>
        </p:txBody>
      </p:sp>
      <p:sp>
        <p:nvSpPr>
          <p:cNvPr id="31" name="TextBox 30">
            <a:extLst>
              <a:ext uri="{FF2B5EF4-FFF2-40B4-BE49-F238E27FC236}">
                <a16:creationId xmlns:a16="http://schemas.microsoft.com/office/drawing/2014/main" id="{33E87C9A-0854-0347-889D-A0251EE638AC}"/>
              </a:ext>
            </a:extLst>
          </p:cNvPr>
          <p:cNvSpPr txBox="1"/>
          <p:nvPr/>
        </p:nvSpPr>
        <p:spPr>
          <a:xfrm>
            <a:off x="7734122" y="5051859"/>
            <a:ext cx="651140" cy="253916"/>
          </a:xfrm>
          <a:prstGeom prst="rect">
            <a:avLst/>
          </a:prstGeom>
          <a:noFill/>
        </p:spPr>
        <p:txBody>
          <a:bodyPr wrap="none" rtlCol="0">
            <a:spAutoFit/>
          </a:bodyPr>
          <a:lstStyle/>
          <a:p>
            <a:r>
              <a:rPr lang="en-US" sz="1050" dirty="0"/>
              <a:t>Layer 2</a:t>
            </a:r>
            <a:endParaRPr lang="en-US" sz="1350" dirty="0"/>
          </a:p>
        </p:txBody>
      </p:sp>
    </p:spTree>
    <p:extLst>
      <p:ext uri="{BB962C8B-B14F-4D97-AF65-F5344CB8AC3E}">
        <p14:creationId xmlns:p14="http://schemas.microsoft.com/office/powerpoint/2010/main" val="3019349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26" y="167907"/>
            <a:ext cx="8480148"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926" y="1411634"/>
                <a:ext cx="8390879" cy="3505864"/>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From last slide, </a:t>
                </a:r>
                <a:r>
                  <a:rPr lang="en-US" sz="2000" b="1" dirty="0">
                    <a:latin typeface="Calibri" panose="020F0502020204030204" pitchFamily="34" charset="0"/>
                    <a:ea typeface="Arial" charset="0"/>
                    <a:cs typeface="Calibri" panose="020F0502020204030204" pitchFamily="34" charset="0"/>
                  </a:rPr>
                  <a:t>z</a:t>
                </a:r>
                <a:r>
                  <a:rPr lang="en-US" sz="2000" b="1" baseline="30000" dirty="0">
                    <a:latin typeface="Calibri" panose="020F0502020204030204" pitchFamily="34" charset="0"/>
                    <a:ea typeface="Arial" charset="0"/>
                    <a:cs typeface="Calibri" panose="020F0502020204030204" pitchFamily="34" charset="0"/>
                  </a:rPr>
                  <a:t>[2]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 </a:t>
                </a:r>
                <a:r>
                  <a:rPr lang="en-US" sz="2000" b="1" dirty="0">
                    <a:latin typeface="Calibri" panose="020F0502020204030204" pitchFamily="34" charset="0"/>
                    <a:ea typeface="Arial" charset="0"/>
                    <a:cs typeface="Calibri" panose="020F0502020204030204" pitchFamily="34" charset="0"/>
                  </a:rPr>
                  <a:t>g(a</a:t>
                </a:r>
                <a:r>
                  <a:rPr lang="en-US" sz="2000" b="1"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g</a:t>
                </a: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[1]</a:t>
                </a:r>
                <a:r>
                  <a:rPr lang="en-US" sz="2000" b="1" dirty="0">
                    <a:latin typeface="Calibri" panose="020F0502020204030204" pitchFamily="34" charset="0"/>
                    <a:ea typeface="Arial" charset="0"/>
                    <a:cs typeface="Calibri" panose="020F0502020204030204" pitchFamily="34" charset="0"/>
                  </a:rPr>
                  <a:t>x</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b</a:t>
                </a:r>
                <a:r>
                  <a:rPr lang="en-US" sz="2000" b="1"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a:t>
                </a:r>
                <a:r>
                  <a:rPr lang="en-US" sz="2000" b="1" dirty="0">
                    <a:latin typeface="Calibri" panose="020F0502020204030204" pitchFamily="34" charset="0"/>
                    <a:ea typeface="Arial" charset="0"/>
                    <a:cs typeface="Calibri" panose="020F0502020204030204" pitchFamily="34" charset="0"/>
                  </a:rPr>
                  <a:t> + b</a:t>
                </a:r>
                <a:r>
                  <a:rPr lang="en-US" sz="2000" b="1" baseline="30000" dirty="0">
                    <a:latin typeface="Calibri" panose="020F0502020204030204" pitchFamily="34" charset="0"/>
                    <a:ea typeface="Arial" charset="0"/>
                    <a:cs typeface="Calibri" panose="020F0502020204030204" pitchFamily="34" charset="0"/>
                  </a:rPr>
                  <a:t>[2]</a:t>
                </a:r>
                <a:r>
                  <a:rPr lang="en-US" sz="2000" b="1"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for a two 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could write a more general equation for an L-layer NN.</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optimization problem for an L layer NN is minimize J where:</a:t>
                </a:r>
              </a:p>
              <a:p>
                <a:pPr marL="600075" lvl="1" indent="-257175" algn="l">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r>
                      <a:rPr lang="en-US" sz="2000" i="1">
                        <a:latin typeface="Cambria Math" panose="02040503050406030204" pitchFamily="18" charset="0"/>
                        <a:ea typeface="Cambria Math" panose="02040503050406030204" pitchFamily="18" charset="0"/>
                        <a:cs typeface="Arial" charset="0"/>
                      </a:rPr>
                      <m:t>=−</m:t>
                    </m:r>
                    <m:d>
                      <m:dPr>
                        <m:begChr m:val="["/>
                        <m:endChr m:val="]"/>
                        <m:ctrlPr>
                          <a:rPr lang="en-US" sz="2000" i="1">
                            <a:latin typeface="Cambria Math" panose="02040503050406030204" pitchFamily="18" charset="0"/>
                            <a:ea typeface="Cambria Math" panose="02040503050406030204" pitchFamily="18" charset="0"/>
                            <a:cs typeface="Arial" charset="0"/>
                          </a:rPr>
                        </m:ctrlPr>
                      </m:dPr>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func>
                          <m:funcPr>
                            <m:ctrlPr>
                              <a:rPr lang="en-US" sz="2000" i="1">
                                <a:latin typeface="Cambria Math" panose="02040503050406030204" pitchFamily="18" charset="0"/>
                                <a:ea typeface="Cambria Math" panose="02040503050406030204" pitchFamily="18" charset="0"/>
                                <a:cs typeface="Arial" charset="0"/>
                              </a:rPr>
                            </m:ctrlPr>
                          </m:funcPr>
                          <m:fName>
                            <m:r>
                              <m:rPr>
                                <m:sty m:val="p"/>
                              </m:rPr>
                              <a:rPr lang="en-US" sz="2000">
                                <a:latin typeface="Cambria Math" panose="02040503050406030204" pitchFamily="18" charset="0"/>
                                <a:ea typeface="Cambria Math" panose="02040503050406030204" pitchFamily="18" charset="0"/>
                                <a:cs typeface="Arial" charset="0"/>
                              </a:rPr>
                              <m:t>ln</m:t>
                            </m:r>
                          </m:fName>
                          <m:e>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func>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𝑦</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𝑙𝑛</m:t>
                        </m:r>
                        <m:d>
                          <m:dPr>
                            <m:ctrlPr>
                              <a:rPr lang="en-US" sz="2000" i="1">
                                <a:latin typeface="Cambria Math" panose="02040503050406030204" pitchFamily="18" charset="0"/>
                                <a:ea typeface="Cambria Math" panose="02040503050406030204" pitchFamily="18" charset="0"/>
                                <a:cs typeface="Arial" charset="0"/>
                              </a:rPr>
                            </m:ctrlPr>
                          </m:dPr>
                          <m:e>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e>
                        </m:d>
                      </m:e>
                    </m:d>
                  </m:oMath>
                </a14:m>
                <a:r>
                  <a:rPr lang="en-US" sz="2000" dirty="0">
                    <a:latin typeface="Calibri" panose="020F0502020204030204" pitchFamily="34" charset="0"/>
                    <a:ea typeface="Arial" charset="0"/>
                    <a:cs typeface="Calibri" panose="020F0502020204030204" pitchFamily="34" charset="0"/>
                  </a:rPr>
                  <a:t>, and,</a:t>
                </a:r>
              </a:p>
              <a:p>
                <a:pPr marL="557213" lvl="1" indent="-214313" algn="l">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𝐽</m:t>
                    </m:r>
                    <m:r>
                      <a:rPr lang="en-US" sz="2000">
                        <a:latin typeface="Cambria Math" panose="02040503050406030204" pitchFamily="18" charset="0"/>
                        <a:ea typeface="Cambria Math" panose="02040503050406030204" pitchFamily="18" charset="0"/>
                        <a:cs typeface="Arial" charset="0"/>
                      </a:rPr>
                      <m:t>= </m:t>
                    </m:r>
                    <m:nary>
                      <m:naryPr>
                        <m:chr m:val="∑"/>
                        <m:ctrlPr>
                          <a:rPr lang="en-US" sz="2000" i="1">
                            <a:latin typeface="Cambria Math" panose="02040503050406030204" pitchFamily="18" charset="0"/>
                            <a:ea typeface="Cambria Math" panose="02040503050406030204" pitchFamily="18" charset="0"/>
                            <a:cs typeface="Arial" charset="0"/>
                          </a:rPr>
                        </m:ctrlPr>
                      </m:naryPr>
                      <m:sub>
                        <m:r>
                          <m:rPr>
                            <m:brk m:alnAt="23"/>
                          </m:rP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=1</m:t>
                        </m:r>
                      </m:sub>
                      <m:sup>
                        <m:r>
                          <a:rPr lang="en-US" sz="2000" i="1">
                            <a:latin typeface="Cambria Math" panose="02040503050406030204" pitchFamily="18" charset="0"/>
                            <a:ea typeface="Cambria Math" panose="02040503050406030204" pitchFamily="18" charset="0"/>
                            <a:cs typeface="Arial" charset="0"/>
                          </a:rPr>
                          <m:t>𝑚</m:t>
                        </m:r>
                      </m:sup>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ℒ</m:t>
                            </m:r>
                          </m:e>
                          <m:sub>
                            <m:r>
                              <a:rPr lang="en-US" sz="2000" i="1">
                                <a:latin typeface="Cambria Math" panose="02040503050406030204" pitchFamily="18" charset="0"/>
                                <a:ea typeface="Cambria Math" panose="02040503050406030204" pitchFamily="18" charset="0"/>
                                <a:cs typeface="Arial" charset="0"/>
                              </a:rPr>
                              <m:t>𝑖</m:t>
                            </m:r>
                          </m:sub>
                        </m:sSub>
                        <m:d>
                          <m:dPr>
                            <m:ctrlPr>
                              <a:rPr lang="en-US" sz="2000"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𝒙</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𝑦</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𝑖</m:t>
                            </m:r>
                            <m:r>
                              <a:rPr lang="en-US" sz="2000" i="1">
                                <a:latin typeface="Cambria Math" panose="02040503050406030204" pitchFamily="18" charset="0"/>
                                <a:ea typeface="Cambria Math" panose="02040503050406030204" pitchFamily="18" charset="0"/>
                                <a:cs typeface="Arial" charset="0"/>
                              </a:rPr>
                              <m:t>)</m:t>
                            </m:r>
                          </m:e>
                        </m:d>
                      </m:e>
                    </m:nary>
                  </m:oMath>
                </a14:m>
                <a:endParaRPr lang="en-US" sz="2000" dirty="0">
                  <a:latin typeface="Calibri" panose="020F0502020204030204" pitchFamily="34" charset="0"/>
                  <a:ea typeface="Arial" charset="0"/>
                  <a:cs typeface="Calibri" panose="020F0502020204030204" pitchFamily="34" charset="0"/>
                </a:endParaRPr>
              </a:p>
              <a:p>
                <a:pPr marL="557213" lvl="1" indent="-214313"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often use the notation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US" sz="2000" i="1">
                            <a:latin typeface="Cambria Math" panose="02040503050406030204" pitchFamily="18" charset="0"/>
                            <a:ea typeface="Arial" charset="0"/>
                            <a:cs typeface="Arial" charset="0"/>
                          </a:rPr>
                          <m:t>𝑦</m:t>
                        </m:r>
                      </m:e>
                      <m:sup>
                        <m:r>
                          <a:rPr lang="en-US" sz="2000" i="1">
                            <a:latin typeface="Cambria Math" panose="02040503050406030204" pitchFamily="18" charset="0"/>
                            <a:ea typeface="Arial" charset="0"/>
                            <a:cs typeface="Arial" charset="0"/>
                          </a:rPr>
                          <m:t>′</m:t>
                        </m:r>
                      </m:sup>
                    </m:sSup>
                    <m:d>
                      <m:dPr>
                        <m:ctrlPr>
                          <a:rPr lang="en-US" sz="2000" i="1">
                            <a:latin typeface="Cambria Math" panose="02040503050406030204" pitchFamily="18" charset="0"/>
                            <a:ea typeface="Arial" charset="0"/>
                            <a:cs typeface="Arial" charset="0"/>
                          </a:rPr>
                        </m:ctrlPr>
                      </m:dPr>
                      <m:e>
                        <m:r>
                          <a:rPr lang="en-US" sz="2000" i="1">
                            <a:latin typeface="Cambria Math" panose="02040503050406030204" pitchFamily="18" charset="0"/>
                            <a:ea typeface="Arial" charset="0"/>
                            <a:cs typeface="Arial" charset="0"/>
                          </a:rPr>
                          <m:t>𝑖</m:t>
                        </m:r>
                      </m:e>
                    </m:d>
                    <m:r>
                      <a:rPr lang="en-US" sz="2000" i="1">
                        <a:latin typeface="Cambria Math" panose="02040503050406030204" pitchFamily="18" charset="0"/>
                        <a:ea typeface="Arial"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d>
                          <m:dPr>
                            <m:begChr m:val="["/>
                            <m:endChr m:val="]"/>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𝐿</m:t>
                            </m:r>
                          </m:e>
                        </m:d>
                      </m:sup>
                    </m:sSup>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𝑖</m:t>
                        </m:r>
                      </m:e>
                    </m:d>
                  </m:oMath>
                </a14:m>
                <a:r>
                  <a:rPr lang="en-US" sz="2000" dirty="0">
                    <a:latin typeface="Calibri" panose="020F0502020204030204" pitchFamily="34" charset="0"/>
                    <a:ea typeface="Arial" charset="0"/>
                    <a:cs typeface="Calibri" panose="020F0502020204030204" pitchFamily="34" charset="0"/>
                  </a:rPr>
                  <a:t>.</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update rule for this optimization problem  at each layer is: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a:t>
                </a:r>
                <a:r>
                  <a:rPr lang="en-US" sz="2000" baseline="30000" dirty="0">
                    <a:latin typeface="Calibri" panose="020F0502020204030204" pitchFamily="34" charset="0"/>
                    <a:ea typeface="Arial" charset="0"/>
                    <a:cs typeface="Calibri" panose="020F0502020204030204" pitchFamily="34" charset="0"/>
                  </a:rPr>
                  <a:t>[l]  </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b</a:t>
                </a:r>
                <a:r>
                  <a:rPr lang="en-US" sz="2000" baseline="30000" dirty="0">
                    <a:latin typeface="Calibri" panose="020F0502020204030204" pitchFamily="34" charset="0"/>
                    <a:ea typeface="Arial" charset="0"/>
                    <a:cs typeface="Calibri" panose="020F0502020204030204" pitchFamily="34" charset="0"/>
                  </a:rPr>
                  <a:t>[l]</a:t>
                </a:r>
                <a:r>
                  <a:rPr lang="en-US" sz="2000" dirty="0">
                    <a:latin typeface="Calibri" panose="020F0502020204030204" pitchFamily="34" charset="0"/>
                    <a:ea typeface="Arial" charset="0"/>
                    <a:cs typeface="Calibri" panose="020F0502020204030204" pitchFamily="34" charset="0"/>
                  </a:rPr>
                  <a:t> - 𝛼</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𝑏</m:t>
                            </m:r>
                          </m:e>
                          <m:sup>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𝑙</m:t>
                            </m:r>
                            <m:r>
                              <a:rPr lang="en-US" sz="2000" b="0" i="1" smtClean="0">
                                <a:latin typeface="Cambria Math" panose="02040503050406030204" pitchFamily="18" charset="0"/>
                                <a:ea typeface="Cambria Math" panose="02040503050406030204" pitchFamily="18" charset="0"/>
                                <a:cs typeface="Arial" charset="0"/>
                              </a:rPr>
                              <m:t>]</m:t>
                            </m:r>
                          </m:sup>
                        </m:sSup>
                      </m:den>
                    </m:f>
                  </m:oMath>
                </a14:m>
                <a:endParaRPr lang="en-US" sz="2000" dirty="0">
                  <a:latin typeface="Calibri" panose="020F0502020204030204" pitchFamily="34" charset="0"/>
                  <a:ea typeface="Arial" charset="0"/>
                  <a:cs typeface="Calibri" panose="020F0502020204030204" pitchFamily="34" charset="0"/>
                </a:endParaRP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can use the chain rule to calculate, say,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𝐽</m:t>
                        </m:r>
                      </m:num>
                      <m:den>
                        <m:r>
                          <a:rPr lang="en-US" sz="2000" i="1" smtClean="0">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𝑊</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as</a:t>
                </a:r>
              </a:p>
              <a:p>
                <a:pPr marL="600075" lvl="1" indent="-257175" algn="l">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m:t>
                            </m:r>
                            <m:r>
                              <a:rPr lang="en-US" sz="2000" i="1">
                                <a:latin typeface="Cambria Math" panose="02040503050406030204" pitchFamily="18" charset="0"/>
                                <a:ea typeface="Cambria Math" panose="02040503050406030204" pitchFamily="18" charset="0"/>
                                <a:cs typeface="Arial" charset="0"/>
                              </a:rPr>
                              <m:t>]</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[3]</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𝑎</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r>
                              <a:rPr lang="en-US" sz="2000" b="0" i="1" smtClean="0">
                                <a:latin typeface="Cambria Math" panose="02040503050406030204" pitchFamily="18" charset="0"/>
                                <a:ea typeface="Cambria Math" panose="02040503050406030204" pitchFamily="18" charset="0"/>
                                <a:cs typeface="Arial" charset="0"/>
                              </a:rPr>
                              <m:t>𝑧</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𝑊𝑧</m:t>
                            </m:r>
                          </m:e>
                          <m:sup>
                            <m:r>
                              <a:rPr lang="en-US" sz="2000" i="1">
                                <a:latin typeface="Cambria Math" panose="02040503050406030204" pitchFamily="18" charset="0"/>
                                <a:ea typeface="Cambria Math" panose="02040503050406030204" pitchFamily="18" charset="0"/>
                                <a:cs typeface="Arial" charset="0"/>
                              </a:rPr>
                              <m:t>[2]</m:t>
                            </m:r>
                          </m:sup>
                        </m:sSup>
                      </m:num>
                      <m:den>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[2]</m:t>
                            </m:r>
                          </m:sup>
                        </m:sSup>
                      </m:den>
                    </m:f>
                  </m:oMath>
                </a14:m>
                <a:r>
                  <a:rPr lang="en-US" sz="2000" dirty="0">
                    <a:latin typeface="Calibri" panose="020F0502020204030204" pitchFamily="34" charset="0"/>
                    <a:ea typeface="Arial" charset="0"/>
                    <a:cs typeface="Calibri" panose="020F0502020204030204" pitchFamily="34" charset="0"/>
                  </a:rPr>
                  <a:t>  (Note, we need to align the dimensions of the vectors)</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926" y="1411634"/>
                <a:ext cx="8390879" cy="3505864"/>
              </a:xfrm>
              <a:blipFill>
                <a:blip r:embed="rId3"/>
                <a:stretch>
                  <a:fillRect l="-453" t="-2166" b="-379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543800" y="6237831"/>
            <a:ext cx="1600200" cy="273844"/>
          </a:xfrm>
        </p:spPr>
        <p:txBody>
          <a:bodyPr/>
          <a:lstStyle/>
          <a:p>
            <a:fld id="{FA32F8ED-EEB4-4D51-9E8E-3B145D9B9811}" type="slidenum">
              <a:rPr lang="en-US" smtClean="0"/>
              <a:pPr/>
              <a:t>76</a:t>
            </a:fld>
            <a:endParaRPr lang="en-US" dirty="0"/>
          </a:p>
        </p:txBody>
      </p:sp>
    </p:spTree>
    <p:extLst>
      <p:ext uri="{BB962C8B-B14F-4D97-AF65-F5344CB8AC3E}">
        <p14:creationId xmlns:p14="http://schemas.microsoft.com/office/powerpoint/2010/main" val="338913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65" y="275553"/>
            <a:ext cx="8577713"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a:t>
            </a:r>
          </a:p>
        </p:txBody>
      </p:sp>
      <p:sp>
        <p:nvSpPr>
          <p:cNvPr id="3" name="Content Placeholder 2"/>
          <p:cNvSpPr>
            <a:spLocks noGrp="1"/>
          </p:cNvSpPr>
          <p:nvPr>
            <p:ph idx="1"/>
          </p:nvPr>
        </p:nvSpPr>
        <p:spPr>
          <a:xfrm>
            <a:off x="721426" y="2291195"/>
            <a:ext cx="7775369" cy="3333318"/>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we can see, given a multi-layer NN, a modest number of input features and significant data the computational size of the NN optimization problem is enormous compared to other problems we’ve seen.  However, conceptually, the optimization employs the same stochastic gradient descent we’ve seen several times.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Procedure</a:t>
            </a:r>
          </a:p>
          <a:p>
            <a:pPr lvl="1" algn="l"/>
            <a:r>
              <a:rPr lang="en-US" sz="2000" dirty="0">
                <a:latin typeface="Calibri" panose="020F0502020204030204" pitchFamily="34" charset="0"/>
                <a:ea typeface="Arial" charset="0"/>
                <a:cs typeface="Calibri" panose="020F0502020204030204" pitchFamily="34" charset="0"/>
              </a:rPr>
              <a:t>Initialize W</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W</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b</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to small non-zero random values</a:t>
            </a:r>
          </a:p>
          <a:p>
            <a:pPr lvl="1" algn="l"/>
            <a:r>
              <a:rPr lang="en-US" sz="2000" dirty="0">
                <a:latin typeface="Calibri" panose="020F0502020204030204" pitchFamily="34" charset="0"/>
                <a:ea typeface="Arial" charset="0"/>
                <a:cs typeface="Calibri" panose="020F0502020204030204" pitchFamily="34" charset="0"/>
              </a:rPr>
              <a:t>Apply Update rules</a:t>
            </a:r>
          </a:p>
          <a:p>
            <a:pPr lvl="1" algn="l"/>
            <a:r>
              <a:rPr lang="en-US" sz="2000" dirty="0">
                <a:latin typeface="Calibri" panose="020F0502020204030204" pitchFamily="34" charset="0"/>
                <a:ea typeface="Arial" charset="0"/>
                <a:cs typeface="Calibri" panose="020F0502020204030204" pitchFamily="34" charset="0"/>
              </a:rPr>
              <a:t>Repeat until convergence</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83452" y="6115168"/>
            <a:ext cx="1600200" cy="273844"/>
          </a:xfrm>
        </p:spPr>
        <p:txBody>
          <a:bodyPr/>
          <a:lstStyle/>
          <a:p>
            <a:fld id="{FA32F8ED-EEB4-4D51-9E8E-3B145D9B9811}" type="slidenum">
              <a:rPr lang="en-US" smtClean="0"/>
              <a:pPr/>
              <a:t>77</a:t>
            </a:fld>
            <a:endParaRPr lang="en-US" dirty="0"/>
          </a:p>
        </p:txBody>
      </p:sp>
    </p:spTree>
    <p:extLst>
      <p:ext uri="{BB962C8B-B14F-4D97-AF65-F5344CB8AC3E}">
        <p14:creationId xmlns:p14="http://schemas.microsoft.com/office/powerpoint/2010/main" val="253264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55" y="149695"/>
            <a:ext cx="8418380" cy="651272"/>
          </a:xfrm>
        </p:spPr>
        <p:txBody>
          <a:bodyPr anchor="ctr">
            <a:normAutofit/>
          </a:bodyPr>
          <a:lstStyle/>
          <a:p>
            <a:pPr algn="ctr"/>
            <a:r>
              <a:rPr lang="en-US" sz="4000" dirty="0">
                <a:latin typeface="Arial" charset="0"/>
                <a:ea typeface="Arial" charset="0"/>
                <a:cs typeface="Arial" charset="0"/>
              </a:rPr>
              <a:t>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985" y="1417599"/>
                <a:ext cx="7840363" cy="359028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Forward propagation</a:t>
                </a:r>
              </a:p>
              <a:p>
                <a:pPr marL="600075" lvl="1" indent="-257175" algn="l">
                  <a:buFont typeface="Arial" panose="020B0604020202020204" pitchFamily="34" charset="0"/>
                  <a:buChar char="•"/>
                </a:pPr>
                <a:r>
                  <a:rPr lang="en-US" sz="2000" dirty="0">
                    <a:latin typeface="Arial" charset="0"/>
                    <a:ea typeface="Arial" charset="0"/>
                    <a:cs typeface="Arial" charset="0"/>
                  </a:rPr>
                  <a:t>z</a:t>
                </a:r>
                <a:r>
                  <a:rPr lang="en-US" sz="2000" baseline="30000" dirty="0">
                    <a:latin typeface="Arial" charset="0"/>
                    <a:ea typeface="Arial" charset="0"/>
                    <a:cs typeface="Arial" charset="0"/>
                  </a:rPr>
                  <a:t>[l]</a:t>
                </a:r>
                <a:r>
                  <a:rPr lang="en-US" sz="2000" dirty="0">
                    <a:latin typeface="Arial" charset="0"/>
                    <a:ea typeface="Arial" charset="0"/>
                    <a:cs typeface="Arial" charset="0"/>
                  </a:rPr>
                  <a:t>= W</a:t>
                </a:r>
                <a:r>
                  <a:rPr lang="en-US" sz="2000" baseline="30000" dirty="0">
                    <a:latin typeface="Arial" charset="0"/>
                    <a:ea typeface="Arial" charset="0"/>
                    <a:cs typeface="Arial" charset="0"/>
                  </a:rPr>
                  <a:t>[l]</a:t>
                </a:r>
                <a:r>
                  <a:rPr lang="en-US" sz="2000" dirty="0">
                    <a:latin typeface="Arial" charset="0"/>
                    <a:ea typeface="Arial" charset="0"/>
                    <a:cs typeface="Arial" charset="0"/>
                  </a:rPr>
                  <a:t>a</a:t>
                </a:r>
                <a:r>
                  <a:rPr lang="en-US" sz="2000" baseline="30000" dirty="0">
                    <a:latin typeface="Arial" charset="0"/>
                    <a:ea typeface="Arial" charset="0"/>
                    <a:cs typeface="Arial" charset="0"/>
                  </a:rPr>
                  <a:t>[l-1]</a:t>
                </a:r>
                <a:r>
                  <a:rPr lang="en-US" sz="2000" dirty="0">
                    <a:latin typeface="Arial" charset="0"/>
                    <a:ea typeface="Arial" charset="0"/>
                    <a:cs typeface="Arial" charset="0"/>
                  </a:rPr>
                  <a:t>+b</a:t>
                </a:r>
                <a:r>
                  <a:rPr lang="en-US" sz="2000" baseline="30000" dirty="0">
                    <a:latin typeface="Arial" charset="0"/>
                    <a:ea typeface="Arial" charset="0"/>
                    <a:cs typeface="Arial" charset="0"/>
                  </a:rPr>
                  <a:t>[l]</a:t>
                </a:r>
              </a:p>
              <a:p>
                <a:pPr marL="600075" lvl="1" indent="-257175" algn="l">
                  <a:buFont typeface="Arial" panose="020B0604020202020204" pitchFamily="34" charset="0"/>
                  <a:buChar char="•"/>
                </a:pPr>
                <a:r>
                  <a:rPr lang="en-US" sz="2000" dirty="0">
                    <a:latin typeface="Arial" charset="0"/>
                    <a:ea typeface="Arial" charset="0"/>
                    <a:cs typeface="Arial" charset="0"/>
                  </a:rPr>
                  <a:t>a</a:t>
                </a:r>
                <a:r>
                  <a:rPr lang="en-US" sz="2000" baseline="30000" dirty="0">
                    <a:latin typeface="Arial" charset="0"/>
                    <a:ea typeface="Arial" charset="0"/>
                    <a:cs typeface="Arial" charset="0"/>
                  </a:rPr>
                  <a:t>[l]</a:t>
                </a:r>
                <a:r>
                  <a:rPr lang="en-US" sz="2000" dirty="0">
                    <a:latin typeface="Arial" charset="0"/>
                    <a:ea typeface="Arial" charset="0"/>
                    <a:cs typeface="Arial" charset="0"/>
                  </a:rPr>
                  <a:t>= g</a:t>
                </a:r>
                <a:r>
                  <a:rPr lang="en-US" sz="2000" baseline="30000" dirty="0">
                    <a:latin typeface="Arial" charset="0"/>
                    <a:ea typeface="Arial" charset="0"/>
                    <a:cs typeface="Arial" charset="0"/>
                  </a:rPr>
                  <a:t>[l]</a:t>
                </a:r>
                <a:r>
                  <a:rPr lang="en-US" sz="2000" dirty="0">
                    <a:latin typeface="Arial" charset="0"/>
                    <a:ea typeface="Arial" charset="0"/>
                    <a:cs typeface="Arial" charset="0"/>
                  </a:rPr>
                  <a:t>(z</a:t>
                </a:r>
                <a:r>
                  <a:rPr lang="en-US" sz="2000" baseline="30000" dirty="0">
                    <a:latin typeface="Arial" charset="0"/>
                    <a:ea typeface="Arial" charset="0"/>
                    <a:cs typeface="Arial" charset="0"/>
                  </a:rPr>
                  <a:t>[l]</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Backward propagation</a:t>
                </a:r>
              </a:p>
              <a:p>
                <a:pPr marL="600075" lvl="1" indent="-257175" algn="l">
                  <a:buFont typeface="Arial" panose="020B0604020202020204" pitchFamily="34" charset="0"/>
                  <a:buChar char="•"/>
                </a:pPr>
                <a:r>
                  <a:rPr lang="en-US" sz="2000" dirty="0">
                    <a:latin typeface="Arial" charset="0"/>
                    <a:ea typeface="Arial" charset="0"/>
                    <a:cs typeface="Arial" charset="0"/>
                  </a:rPr>
                  <a:t>L(y’,y)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𝑘</m:t>
                        </m:r>
                      </m:sup>
                      <m:e>
                        <m:r>
                          <a:rPr lang="en-US" sz="2000" i="1">
                            <a:latin typeface="Cambria Math" panose="02040503050406030204" pitchFamily="18" charset="0"/>
                            <a:cs typeface="Arial" charset="0"/>
                          </a:rPr>
                          <m:t>1</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𝑦</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𝑗</m:t>
                            </m:r>
                          </m:e>
                        </m:d>
                        <m:r>
                          <a:rPr lang="en-US" sz="2000" b="0" i="0" smtClean="0">
                            <a:latin typeface="Cambria Math" panose="02040503050406030204" pitchFamily="18" charset="0"/>
                            <a:cs typeface="Arial" charset="0"/>
                          </a:rPr>
                          <m:t> </m:t>
                        </m:r>
                        <m:r>
                          <m:rPr>
                            <m:sty m:val="p"/>
                          </m:rPr>
                          <a:rPr lang="en-US" sz="2000">
                            <a:latin typeface="Cambria Math" panose="02040503050406030204" pitchFamily="18" charset="0"/>
                            <a:cs typeface="Arial" charset="0"/>
                          </a:rPr>
                          <m:t>ln</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𝑦</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m:t>
                        </m:r>
                      </m:e>
                    </m:nary>
                  </m:oMath>
                </a14:m>
                <a:endParaRPr lang="en-US" sz="2000" dirty="0">
                  <a:latin typeface="Arial" charset="0"/>
                  <a:ea typeface="Arial" charset="0"/>
                  <a:cs typeface="Arial" charset="0"/>
                </a:endParaRPr>
              </a:p>
              <a:p>
                <a:pPr marL="600075" lvl="1" indent="-257175" algn="l">
                  <a:buAutoNum type="arabicPeriod"/>
                </a:pPr>
                <a:r>
                  <a:rPr lang="en-US" sz="2000" dirty="0">
                    <a:latin typeface="Arial" charset="0"/>
                    <a:ea typeface="Arial" charset="0"/>
                    <a:cs typeface="Arial" charset="0"/>
                  </a:rPr>
                  <a:t>𝛿[l] = ∇</a:t>
                </a:r>
                <a:r>
                  <a:rPr lang="en-US" sz="2000" baseline="-25000" dirty="0">
                    <a:latin typeface="Arial" charset="0"/>
                    <a:ea typeface="Arial" charset="0"/>
                    <a:cs typeface="Arial" charset="0"/>
                  </a:rPr>
                  <a:t>z[l]</a:t>
                </a:r>
                <a:r>
                  <a:rPr lang="en-US" sz="2000" dirty="0">
                    <a:latin typeface="Arial" charset="0"/>
                    <a:ea typeface="Arial" charset="0"/>
                    <a:cs typeface="Arial" charset="0"/>
                  </a:rPr>
                  <a:t> L(y’,y)</a:t>
                </a:r>
              </a:p>
              <a:p>
                <a:pPr lvl="2" algn="l"/>
                <a:r>
                  <a:rPr lang="en-US" dirty="0">
                    <a:latin typeface="Arial" charset="0"/>
                    <a:ea typeface="Arial" charset="0"/>
                    <a:cs typeface="Arial" charset="0"/>
                  </a:rPr>
                  <a:t>∇</a:t>
                </a:r>
                <a:r>
                  <a:rPr lang="en-US" baseline="-25000" dirty="0">
                    <a:latin typeface="Arial" charset="0"/>
                    <a:ea typeface="Arial" charset="0"/>
                    <a:cs typeface="Arial" charset="0"/>
                  </a:rPr>
                  <a:t>z[l]</a:t>
                </a:r>
                <a:r>
                  <a:rPr lang="en-US" dirty="0">
                    <a:latin typeface="Arial" charset="0"/>
                    <a:ea typeface="Arial" charset="0"/>
                    <a:cs typeface="Arial" charset="0"/>
                  </a:rPr>
                  <a:t> L(y’,y)= ∇</a:t>
                </a:r>
                <a:r>
                  <a:rPr lang="en-US" baseline="-25000" dirty="0">
                    <a:latin typeface="Arial" charset="0"/>
                    <a:ea typeface="Arial" charset="0"/>
                    <a:cs typeface="Arial" charset="0"/>
                  </a:rPr>
                  <a:t>y’</a:t>
                </a:r>
                <a:r>
                  <a:rPr lang="en-US" dirty="0">
                    <a:latin typeface="Arial" charset="0"/>
                    <a:ea typeface="Arial" charset="0"/>
                    <a:cs typeface="Arial" charset="0"/>
                  </a:rPr>
                  <a:t> L(y’,y) ∙ g[N]’z[N]</a:t>
                </a:r>
              </a:p>
              <a:p>
                <a:pPr marL="600075" lvl="1" indent="-257175" algn="l">
                  <a:buAutoNum type="arabicPeriod"/>
                </a:pPr>
                <a:endParaRPr lang="en-US" sz="2000" dirty="0">
                  <a:latin typeface="Arial" charset="0"/>
                  <a:ea typeface="Arial" charset="0"/>
                  <a:cs typeface="Arial" charset="0"/>
                </a:endParaRPr>
              </a:p>
              <a:p>
                <a:pPr marL="600075" lvl="1" indent="-257175" algn="l">
                  <a:buFont typeface="+mj-lt"/>
                  <a:buAutoNum type="arabicPeriod"/>
                </a:pPr>
                <a:r>
                  <a:rPr lang="en-US" sz="2000" dirty="0">
                    <a:latin typeface="Arial" charset="0"/>
                    <a:ea typeface="Arial" charset="0"/>
                    <a:cs typeface="Arial" charset="0"/>
                  </a:rPr>
                  <a:t>J(W,b)= L(a</a:t>
                </a:r>
                <a:r>
                  <a:rPr lang="en-US" sz="2000" baseline="30000" dirty="0">
                    <a:latin typeface="Arial" charset="0"/>
                    <a:ea typeface="Arial" charset="0"/>
                    <a:cs typeface="Arial" charset="0"/>
                  </a:rPr>
                  <a:t>[N]</a:t>
                </a:r>
                <a:r>
                  <a:rPr lang="en-US" sz="2000" dirty="0">
                    <a:latin typeface="Arial" charset="0"/>
                    <a:ea typeface="Arial" charset="0"/>
                    <a:cs typeface="Arial" charset="0"/>
                  </a:rPr>
                  <a:t>, y)= L(y’, y)</a:t>
                </a:r>
              </a:p>
              <a:p>
                <a:pPr lvl="2" algn="l"/>
                <a:r>
                  <a:rPr lang="en-US" dirty="0">
                    <a:latin typeface="Arial" charset="0"/>
                    <a:ea typeface="Arial" charset="0"/>
                    <a:cs typeface="Arial" charset="0"/>
                  </a:rPr>
                  <a:t>𝛿</a:t>
                </a:r>
                <a:r>
                  <a:rPr lang="en-US" baseline="30000" dirty="0">
                    <a:latin typeface="Arial" charset="0"/>
                    <a:ea typeface="Arial" charset="0"/>
                    <a:cs typeface="Arial" charset="0"/>
                  </a:rPr>
                  <a:t>[l]</a:t>
                </a:r>
                <a:r>
                  <a:rPr lang="en-US" dirty="0">
                    <a:latin typeface="Arial" charset="0"/>
                    <a:ea typeface="Arial" charset="0"/>
                    <a:cs typeface="Arial" charset="0"/>
                  </a:rPr>
                  <a:t> = (W</a:t>
                </a:r>
                <a:r>
                  <a:rPr lang="en-US" baseline="30000" dirty="0">
                    <a:latin typeface="Arial" charset="0"/>
                    <a:ea typeface="Arial" charset="0"/>
                    <a:cs typeface="Arial" charset="0"/>
                  </a:rPr>
                  <a:t>[L+1]</a:t>
                </a:r>
                <a:r>
                  <a:rPr lang="en-US" dirty="0">
                    <a:latin typeface="Arial" charset="0"/>
                    <a:ea typeface="Arial" charset="0"/>
                    <a:cs typeface="Arial" charset="0"/>
                  </a:rPr>
                  <a:t> 𝛿</a:t>
                </a:r>
                <a:r>
                  <a:rPr lang="en-US" baseline="30000" dirty="0">
                    <a:latin typeface="Arial" charset="0"/>
                    <a:ea typeface="Arial" charset="0"/>
                    <a:cs typeface="Arial" charset="0"/>
                  </a:rPr>
                  <a:t>[l+1]</a:t>
                </a:r>
                <a:r>
                  <a:rPr lang="en-US" dirty="0">
                    <a:latin typeface="Arial" charset="0"/>
                    <a:ea typeface="Arial" charset="0"/>
                    <a:cs typeface="Arial" charset="0"/>
                  </a:rPr>
                  <a:t> )∙ g’[z</a:t>
                </a:r>
                <a:r>
                  <a:rPr lang="en-US" baseline="30000" dirty="0">
                    <a:latin typeface="Arial" charset="0"/>
                    <a:ea typeface="Arial" charset="0"/>
                    <a:cs typeface="Arial" charset="0"/>
                  </a:rPr>
                  <a:t>[l]</a:t>
                </a:r>
                <a:r>
                  <a:rPr lang="en-US" dirty="0">
                    <a:latin typeface="Arial" charset="0"/>
                    <a:ea typeface="Arial" charset="0"/>
                    <a:cs typeface="Arial" charset="0"/>
                  </a:rPr>
                  <a:t>]</a:t>
                </a:r>
              </a:p>
              <a:p>
                <a:pPr marL="600075" lvl="1" indent="-257175" algn="l">
                  <a:buFont typeface="+mj-lt"/>
                  <a:buAutoNum type="arabicPeriod"/>
                </a:pPr>
                <a:r>
                  <a:rPr lang="en-US" sz="2000" dirty="0">
                    <a:latin typeface="Arial" charset="0"/>
                    <a:ea typeface="Arial" charset="0"/>
                    <a:cs typeface="Arial" charset="0"/>
                  </a:rPr>
                  <a:t>Gradients</a:t>
                </a:r>
              </a:p>
              <a:p>
                <a:pPr marL="942975" lvl="2" indent="-257175" algn="l">
                  <a:buFont typeface="Arial" panose="020B0604020202020204" pitchFamily="34" charset="0"/>
                  <a:buChar char="•"/>
                </a:pPr>
                <a:r>
                  <a:rPr lang="en-US" dirty="0">
                    <a:latin typeface="Arial" charset="0"/>
                    <a:ea typeface="Arial" charset="0"/>
                    <a:cs typeface="Arial" charset="0"/>
                  </a:rPr>
                  <a:t>∇</a:t>
                </a:r>
                <a:r>
                  <a:rPr lang="en-US" baseline="-25000" dirty="0">
                    <a:latin typeface="Arial" charset="0"/>
                    <a:ea typeface="Arial" charset="0"/>
                    <a:cs typeface="Arial" charset="0"/>
                  </a:rPr>
                  <a:t>W[l] </a:t>
                </a:r>
                <a:r>
                  <a:rPr lang="en-US" dirty="0">
                    <a:latin typeface="Arial" charset="0"/>
                    <a:ea typeface="Arial" charset="0"/>
                    <a:cs typeface="Arial" charset="0"/>
                  </a:rPr>
                  <a:t>J(W,b) = 𝛿</a:t>
                </a:r>
                <a:r>
                  <a:rPr lang="en-US" baseline="30000" dirty="0">
                    <a:latin typeface="Arial" charset="0"/>
                    <a:ea typeface="Arial" charset="0"/>
                    <a:cs typeface="Arial" charset="0"/>
                  </a:rPr>
                  <a:t>[l]</a:t>
                </a:r>
                <a:r>
                  <a:rPr lang="en-US" dirty="0">
                    <a:latin typeface="Arial" charset="0"/>
                    <a:ea typeface="Arial" charset="0"/>
                    <a:cs typeface="Arial" charset="0"/>
                  </a:rPr>
                  <a:t> a</a:t>
                </a:r>
                <a:r>
                  <a:rPr lang="en-US" baseline="30000" dirty="0">
                    <a:latin typeface="Arial" charset="0"/>
                    <a:ea typeface="Arial" charset="0"/>
                    <a:cs typeface="Arial" charset="0"/>
                  </a:rPr>
                  <a:t>[l-1]T</a:t>
                </a:r>
              </a:p>
              <a:p>
                <a:pPr marL="942975" lvl="2" indent="-257175" algn="l">
                  <a:buFont typeface="Arial" panose="020B0604020202020204" pitchFamily="34" charset="0"/>
                  <a:buChar char="•"/>
                </a:pPr>
                <a:r>
                  <a:rPr lang="en-US" dirty="0">
                    <a:latin typeface="Arial" charset="0"/>
                    <a:ea typeface="Arial" charset="0"/>
                    <a:cs typeface="Arial" charset="0"/>
                  </a:rPr>
                  <a:t>∇</a:t>
                </a:r>
                <a:r>
                  <a:rPr lang="en-US" baseline="-25000" dirty="0">
                    <a:latin typeface="Arial" charset="0"/>
                    <a:ea typeface="Arial" charset="0"/>
                    <a:cs typeface="Arial" charset="0"/>
                  </a:rPr>
                  <a:t>b[l] </a:t>
                </a:r>
                <a:r>
                  <a:rPr lang="en-US" dirty="0">
                    <a:latin typeface="Arial" charset="0"/>
                    <a:ea typeface="Arial" charset="0"/>
                    <a:cs typeface="Arial" charset="0"/>
                  </a:rPr>
                  <a:t>J(W,b) = 𝛿</a:t>
                </a:r>
                <a:r>
                  <a:rPr lang="en-US" baseline="30000" dirty="0">
                    <a:latin typeface="Arial" charset="0"/>
                    <a:ea typeface="Arial" charset="0"/>
                    <a:cs typeface="Arial" charset="0"/>
                  </a:rPr>
                  <a:t>[l]</a:t>
                </a:r>
                <a:r>
                  <a:rPr lang="en-US" dirty="0">
                    <a:latin typeface="Arial" charset="0"/>
                    <a:ea typeface="Arial" charset="0"/>
                    <a:cs typeface="Arial" charset="0"/>
                  </a:rPr>
                  <a:t> </a:t>
                </a:r>
                <a:endParaRPr lang="en-US" baseline="30000" dirty="0">
                  <a:latin typeface="Arial" charset="0"/>
                  <a:ea typeface="Arial" charset="0"/>
                  <a:cs typeface="Arial" charset="0"/>
                </a:endParaRPr>
              </a:p>
              <a:p>
                <a:pPr marL="600075" lvl="1" indent="-257175" algn="l">
                  <a:buFont typeface="Arial" panose="020B0604020202020204" pitchFamily="34" charset="0"/>
                  <a:buChar char="•"/>
                </a:pPr>
                <a:endParaRPr lang="en-US" sz="1350" baseline="3000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600075" lvl="1" indent="-257175" algn="l">
                  <a:buFont typeface="Arial" panose="020B0604020202020204" pitchFamily="34" charset="0"/>
                  <a:buChar char="•"/>
                </a:pPr>
                <a:endParaRPr lang="en-US" sz="135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985" y="1417599"/>
                <a:ext cx="7840363" cy="3590282"/>
              </a:xfrm>
              <a:blipFill>
                <a:blip r:embed="rId3"/>
                <a:stretch>
                  <a:fillRect l="-647" t="-1408" b="-292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050358" y="6271284"/>
            <a:ext cx="1600200" cy="273844"/>
          </a:xfrm>
        </p:spPr>
        <p:txBody>
          <a:bodyPr/>
          <a:lstStyle/>
          <a:p>
            <a:fld id="{FA32F8ED-EEB4-4D51-9E8E-3B145D9B9811}" type="slidenum">
              <a:rPr lang="en-US" smtClean="0"/>
              <a:pPr/>
              <a:t>78</a:t>
            </a:fld>
            <a:endParaRPr lang="en-US" dirty="0"/>
          </a:p>
        </p:txBody>
      </p:sp>
    </p:spTree>
    <p:extLst>
      <p:ext uri="{BB962C8B-B14F-4D97-AF65-F5344CB8AC3E}">
        <p14:creationId xmlns:p14="http://schemas.microsoft.com/office/powerpoint/2010/main" val="2625569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31" y="208009"/>
            <a:ext cx="8872537" cy="651272"/>
          </a:xfrm>
        </p:spPr>
        <p:txBody>
          <a:bodyPr anchor="ctr">
            <a:normAutofit/>
          </a:bodyPr>
          <a:lstStyle/>
          <a:p>
            <a:pPr algn="ctr"/>
            <a:r>
              <a:rPr lang="en-US" sz="4000" dirty="0">
                <a:latin typeface="Arial" panose="020B0604020202020204" pitchFamily="34" charset="0"/>
                <a:cs typeface="Arial" panose="020B0604020202020204" pitchFamily="34" charset="0"/>
              </a:rPr>
              <a:t>Regularization</a:t>
            </a:r>
            <a:endParaRPr lang="en-US" sz="33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7881" y="2288399"/>
                <a:ext cx="8545829" cy="2281202"/>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Suppose the optimized model performs well on training data but significantly worse on test data.</a:t>
                </a:r>
              </a:p>
              <a:p>
                <a:pPr marL="257175" indent="-257175" algn="l">
                  <a:buFont typeface="Arial" panose="020B0604020202020204" pitchFamily="34" charset="0"/>
                  <a:buChar char="•"/>
                </a:pPr>
                <a:r>
                  <a:rPr lang="en-US" sz="2000" dirty="0">
                    <a:latin typeface="Arial" charset="0"/>
                    <a:ea typeface="Arial" charset="0"/>
                    <a:cs typeface="Arial" charset="0"/>
                  </a:rPr>
                  <a:t>J</a:t>
                </a:r>
                <a:r>
                  <a:rPr lang="en-US" sz="2000" baseline="-25000" dirty="0">
                    <a:latin typeface="Arial" charset="0"/>
                    <a:ea typeface="Arial" charset="0"/>
                    <a:cs typeface="Arial" charset="0"/>
                  </a:rPr>
                  <a:t>L2</a:t>
                </a:r>
                <a:r>
                  <a:rPr lang="en-US" sz="2000" dirty="0">
                    <a:latin typeface="Arial" charset="0"/>
                    <a:ea typeface="Arial" charset="0"/>
                    <a:cs typeface="Arial" charset="0"/>
                  </a:rPr>
                  <a:t> = </a:t>
                </a:r>
                <a14:m>
                  <m:oMath xmlns:m="http://schemas.openxmlformats.org/officeDocument/2006/math">
                    <m:r>
                      <a:rPr lang="en-US" sz="2000" i="1">
                        <a:latin typeface="Cambria Math" panose="02040503050406030204" pitchFamily="18" charset="0"/>
                        <a:cs typeface="Arial" charset="0"/>
                      </a:rPr>
                      <m:t>𝐽</m:t>
                    </m:r>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cs typeface="Arial" charset="0"/>
                          </a:rPr>
                          <m:t>2</m:t>
                        </m:r>
                      </m:den>
                    </m:f>
                    <m:r>
                      <a:rPr lang="en-US" sz="2000" i="1">
                        <a:latin typeface="Cambria Math" panose="02040503050406030204" pitchFamily="18" charset="0"/>
                        <a:cs typeface="Arial" charset="0"/>
                      </a:rPr>
                      <m:t>+</m:t>
                    </m:r>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m:t>
                        </m:r>
                        <m:d>
                          <m:dPr>
                            <m:begChr m:val="|"/>
                            <m:endChr m:val="|"/>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𝑊</m:t>
                            </m:r>
                          </m:e>
                        </m:d>
                        <m:r>
                          <a:rPr lang="en-US" sz="2000" i="1">
                            <a:latin typeface="Cambria Math" panose="02040503050406030204" pitchFamily="18" charset="0"/>
                            <a:cs typeface="Arial" charset="0"/>
                          </a:rPr>
                          <m:t>|</m:t>
                        </m:r>
                      </m:e>
                      <m:sup>
                        <m:r>
                          <a:rPr lang="en-US" sz="2000" i="1">
                            <a:latin typeface="Cambria Math" panose="02040503050406030204" pitchFamily="18" charset="0"/>
                            <a:cs typeface="Arial" charset="0"/>
                          </a:rPr>
                          <m:t>2</m:t>
                        </m:r>
                      </m:sup>
                    </m:sSup>
                  </m:oMath>
                </a14:m>
                <a:r>
                  <a:rPr lang="en-US" sz="2000" dirty="0">
                    <a:latin typeface="Arial" charset="0"/>
                    <a:ea typeface="Arial" charset="0"/>
                    <a:cs typeface="Arial" charset="0"/>
                  </a:rPr>
                  <a:t> , the larger 𝜆, the larger the regularization.</a:t>
                </a:r>
              </a:p>
              <a:p>
                <a:pPr marL="257175" indent="-257175" algn="l">
                  <a:buFont typeface="Arial" panose="020B0604020202020204" pitchFamily="34" charset="0"/>
                  <a:buChar char="•"/>
                </a:pPr>
                <a:r>
                  <a:rPr lang="en-US" sz="2000" dirty="0">
                    <a:latin typeface="Arial" charset="0"/>
                    <a:ea typeface="Arial" charset="0"/>
                    <a:cs typeface="Arial" charset="0"/>
                  </a:rPr>
                  <a:t>Update rule becomes W := </a:t>
                </a:r>
                <a14:m>
                  <m:oMath xmlns:m="http://schemas.openxmlformats.org/officeDocument/2006/math">
                    <m:r>
                      <a:rPr lang="en-US" sz="2000" i="1">
                        <a:latin typeface="Cambria Math" panose="02040503050406030204" pitchFamily="18" charset="0"/>
                        <a:ea typeface="Arial" charset="0"/>
                        <a:cs typeface="Arial" charset="0"/>
                      </a:rPr>
                      <m:t>𝑊</m:t>
                    </m:r>
                    <m:r>
                      <a:rPr lang="en-US" sz="2000" i="1">
                        <a:latin typeface="Cambria Math" panose="02040503050406030204" pitchFamily="18" charset="0"/>
                        <a:ea typeface="Arial" charset="0"/>
                        <a:cs typeface="Arial" charset="0"/>
                      </a:rPr>
                      <m:t> − </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𝐿</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 − </m:t>
                    </m:r>
                    <m:r>
                      <a:rPr lang="en-US" sz="2000" i="1">
                        <a:latin typeface="Cambria Math" panose="02040503050406030204" pitchFamily="18" charset="0"/>
                        <a:ea typeface="Cambria Math" panose="02040503050406030204" pitchFamily="18" charset="0"/>
                        <a:cs typeface="Arial" charset="0"/>
                      </a:rPr>
                      <m:t>𝛼</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𝜆</m:t>
                        </m:r>
                      </m:num>
                      <m:den>
                        <m:r>
                          <a:rPr lang="en-US" sz="2000" i="1">
                            <a:latin typeface="Cambria Math" panose="02040503050406030204" pitchFamily="18" charset="0"/>
                            <a:ea typeface="Cambria Math" panose="02040503050406030204" pitchFamily="18" charset="0"/>
                            <a:cs typeface="Arial" charset="0"/>
                          </a:rPr>
                          <m:t>2</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𝑊</m:t>
                            </m:r>
                          </m:e>
                          <m:sup>
                            <m:r>
                              <a:rPr lang="en-US" sz="2000" i="1">
                                <a:latin typeface="Cambria Math" panose="02040503050406030204" pitchFamily="18" charset="0"/>
                                <a:ea typeface="Cambria Math" panose="02040503050406030204" pitchFamily="18" charset="0"/>
                                <a:cs typeface="Arial" charset="0"/>
                              </a:rPr>
                              <m:t>𝑇</m:t>
                            </m:r>
                          </m:sup>
                        </m:sSup>
                        <m:r>
                          <a:rPr lang="en-US" sz="2000" i="1">
                            <a:latin typeface="Cambria Math" panose="02040503050406030204" pitchFamily="18" charset="0"/>
                            <a:ea typeface="Cambria Math" panose="02040503050406030204" pitchFamily="18" charset="0"/>
                            <a:cs typeface="Arial" charset="0"/>
                          </a:rPr>
                          <m:t>𝑊</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𝛼𝜆</m:t>
                        </m:r>
                      </m:e>
                    </m:d>
                    <m:r>
                      <a:rPr lang="en-US" sz="2000" i="1">
                        <a:latin typeface="Cambria Math" panose="02040503050406030204" pitchFamily="18" charset="0"/>
                        <a:ea typeface="Cambria Math" panose="02040503050406030204" pitchFamily="18" charset="0"/>
                        <a:cs typeface="Arial" charset="0"/>
                      </a:rPr>
                      <m:t>𝑊</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𝛼</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𝐽</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𝑊</m:t>
                        </m:r>
                      </m:den>
                    </m:f>
                  </m:oMath>
                </a14:m>
                <a:endParaRPr lang="en-US" sz="2000" dirty="0">
                  <a:latin typeface="Arial" charset="0"/>
                  <a:ea typeface="Arial" charset="0"/>
                  <a:cs typeface="Arial" charset="0"/>
                </a:endParaRP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7881" y="2288399"/>
                <a:ext cx="8545829" cy="2281202"/>
              </a:xfrm>
              <a:blipFill>
                <a:blip r:embed="rId3"/>
                <a:stretch>
                  <a:fillRect l="-593" t="-27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79</a:t>
            </a:fld>
            <a:endParaRPr lang="en-US" dirty="0"/>
          </a:p>
        </p:txBody>
      </p:sp>
    </p:spTree>
    <p:extLst>
      <p:ext uri="{BB962C8B-B14F-4D97-AF65-F5344CB8AC3E}">
        <p14:creationId xmlns:p14="http://schemas.microsoft.com/office/powerpoint/2010/main" val="198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99" y="185015"/>
            <a:ext cx="8498920" cy="651272"/>
          </a:xfrm>
        </p:spPr>
        <p:txBody>
          <a:bodyPr anchor="ctr">
            <a:noAutofit/>
          </a:bodyPr>
          <a:lstStyle/>
          <a:p>
            <a:pPr algn="ctr"/>
            <a:r>
              <a:rPr lang="en-US" sz="4000" dirty="0">
                <a:latin typeface="Arial" charset="0"/>
                <a:ea typeface="Arial" charset="0"/>
                <a:cs typeface="Arial" charset="0"/>
              </a:rPr>
              <a:t>Distributions</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577592"/>
                <a:ext cx="6063119" cy="389442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We’ve already seen one important distribution, namely the Binomial distribution</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most important continuous distribution is the Gaussian or normal distribution.  The sample space is all real numbers.</a:t>
                </a:r>
              </a:p>
              <a:p>
                <a:pPr lvl="1" algn="l">
                  <a:lnSpc>
                    <a:spcPct val="100000"/>
                  </a:lnSpc>
                  <a:spcBef>
                    <a:spcPts val="0"/>
                  </a:spcBef>
                </a:pPr>
                <a:r>
                  <a:rPr lang="en-US" sz="2000" dirty="0">
                    <a:latin typeface="Calibri" panose="020F0502020204030204" pitchFamily="34" charset="0"/>
                    <a:ea typeface="Arial" charset="0"/>
                    <a:cs typeface="Calibri" panose="020F0502020204030204" pitchFamily="34" charset="0"/>
                  </a:rPr>
                  <a:t>g</a:t>
                </a:r>
                <a:r>
                  <a:rPr lang="en-US" sz="2000" baseline="-25000" dirty="0">
                    <a:latin typeface="Calibri" panose="020F0502020204030204" pitchFamily="34" charset="0"/>
                    <a:ea typeface="Arial" charset="0"/>
                    <a:cs typeface="Calibri" panose="020F0502020204030204" pitchFamily="34" charset="0"/>
                  </a:rPr>
                  <a:t>𝜇,𝜎</a:t>
                </a:r>
                <a:r>
                  <a:rPr lang="en-US" sz="2000" dirty="0">
                    <a:latin typeface="Calibri" panose="020F0502020204030204" pitchFamily="34" charset="0"/>
                    <a:ea typeface="Arial" charset="0"/>
                    <a:cs typeface="Calibri" panose="020F0502020204030204" pitchFamily="34" charset="0"/>
                  </a:rPr>
                  <a:t>(x)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i="1" smtClean="0">
                            <a:latin typeface="Cambria Math" panose="02040503050406030204" pitchFamily="18" charset="0"/>
                            <a:ea typeface="Cambria Math" panose="02040503050406030204" pitchFamily="18" charset="0"/>
                            <a:cs typeface="Arial" charset="0"/>
                          </a:rPr>
                          <m:t>𝜎</m:t>
                        </m:r>
                        <m:rad>
                          <m:radPr>
                            <m:degHide m:val="on"/>
                            <m:ctrlPr>
                              <a:rPr lang="en-US" sz="2000" i="1" smtClean="0">
                                <a:latin typeface="Cambria Math" panose="02040503050406030204" pitchFamily="18" charset="0"/>
                                <a:ea typeface="Cambria Math" panose="02040503050406030204" pitchFamily="18" charset="0"/>
                                <a:cs typeface="Arial" charset="0"/>
                              </a:rPr>
                            </m:ctrlPr>
                          </m:radPr>
                          <m:deg/>
                          <m:e>
                            <m:r>
                              <m:rPr>
                                <m:nor/>
                              </m:rPr>
                              <a:rPr lang="en-US" sz="2000" b="0" i="0" smtClean="0">
                                <a:latin typeface="Calibri" panose="020F0502020204030204" pitchFamily="34" charset="0"/>
                                <a:ea typeface="Cambria Math" panose="02040503050406030204" pitchFamily="18" charset="0"/>
                                <a:cs typeface="Calibri" panose="020F0502020204030204" pitchFamily="34" charset="0"/>
                              </a:rPr>
                              <m:t>2</m:t>
                            </m:r>
                            <m:r>
                              <m:rPr>
                                <m:sty m:val="p"/>
                              </m:rPr>
                              <a:rPr lang="el-GR" sz="2000" b="0" i="1" smtClean="0">
                                <a:latin typeface="Cambria Math" panose="02040503050406030204" pitchFamily="18" charset="0"/>
                                <a:ea typeface="Cambria Math" panose="02040503050406030204" pitchFamily="18" charset="0"/>
                                <a:cs typeface="Arial" charset="0"/>
                              </a:rPr>
                              <m:t>π</m:t>
                            </m:r>
                          </m:e>
                        </m:rad>
                      </m:den>
                    </m:f>
                  </m:oMath>
                </a14:m>
                <a:r>
                  <a:rPr lang="en-US" sz="2000" dirty="0">
                    <a:latin typeface="Calibri" panose="020F0502020204030204" pitchFamily="34" charset="0"/>
                    <a:ea typeface="Arial" charset="0"/>
                    <a:cs typeface="Calibri" panose="020F0502020204030204" pitchFamily="34" charset="0"/>
                  </a:rPr>
                  <a:t> exp(</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𝜇</m:t>
                            </m:r>
                          </m:e>
                        </m:d>
                        <m:r>
                          <a:rPr lang="en-US" sz="2000" b="0" i="1" baseline="30000" smtClean="0">
                            <a:latin typeface="Cambria Math" panose="02040503050406030204" pitchFamily="18" charset="0"/>
                            <a:ea typeface="Cambria Math" panose="02040503050406030204" pitchFamily="18" charset="0"/>
                            <a:cs typeface="Arial" charset="0"/>
                          </a:rPr>
                          <m:t>2</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𝜎</m:t>
                        </m:r>
                        <m:r>
                          <a:rPr lang="en-US" sz="2000" b="0" i="1" baseline="30000" smtClean="0">
                            <a:latin typeface="Cambria Math" panose="02040503050406030204" pitchFamily="18" charset="0"/>
                            <a:ea typeface="Cambria Math" panose="02040503050406030204" pitchFamily="18" charset="0"/>
                            <a:cs typeface="Arial" charset="0"/>
                          </a:rPr>
                          <m:t>2</m:t>
                        </m:r>
                      </m:den>
                    </m:f>
                  </m:oMath>
                </a14:m>
                <a:r>
                  <a:rPr lang="en-US" sz="2000" dirty="0">
                    <a:latin typeface="Calibri" panose="020F0502020204030204" pitchFamily="34" charset="0"/>
                    <a:ea typeface="Arial" charset="0"/>
                    <a:cs typeface="Calibri" panose="020F0502020204030204" pitchFamily="34" charset="0"/>
                  </a:rPr>
                  <a:t>) where exp(t) = e</a:t>
                </a:r>
                <a:r>
                  <a:rPr lang="en-US" sz="2000" baseline="30000" dirty="0">
                    <a:latin typeface="Calibri" panose="020F0502020204030204" pitchFamily="34" charset="0"/>
                    <a:ea typeface="Arial" charset="0"/>
                    <a:cs typeface="Calibri" panose="020F0502020204030204" pitchFamily="34" charset="0"/>
                  </a:rPr>
                  <a:t>t</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As you’d expect, </a:t>
                </a:r>
                <a14:m>
                  <m:oMath xmlns:m="http://schemas.openxmlformats.org/officeDocument/2006/math">
                    <m:nary>
                      <m:naryPr>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sub>
                      <m:sup>
                        <m:r>
                          <a:rPr lang="en-US" sz="2000" i="1">
                            <a:latin typeface="Cambria Math" panose="02040503050406030204" pitchFamily="18" charset="0"/>
                            <a:ea typeface="Cambria Math" panose="02040503050406030204" pitchFamily="18" charset="0"/>
                            <a:cs typeface="Arial" charset="0"/>
                          </a:rPr>
                          <m:t>∞</m:t>
                        </m:r>
                      </m:sup>
                      <m:e>
                        <m:r>
                          <a:rPr lang="en-US" sz="2000" i="1">
                            <a:latin typeface="Cambria Math" panose="02040503050406030204" pitchFamily="18" charset="0"/>
                            <a:cs typeface="Arial" charset="0"/>
                          </a:rPr>
                          <m:t>𝑥</m:t>
                        </m:r>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𝑔</m:t>
                        </m:r>
                        <m:r>
                          <a:rPr lang="en-US" sz="2000" i="1" baseline="-25000">
                            <a:latin typeface="Cambria Math" panose="02040503050406030204" pitchFamily="18" charset="0"/>
                            <a:cs typeface="Arial" charset="0"/>
                          </a:rPr>
                          <m:t>𝜇</m:t>
                        </m:r>
                        <m:r>
                          <a:rPr lang="en-US" sz="2000" i="1" baseline="-25000">
                            <a:latin typeface="Cambria Math" panose="02040503050406030204" pitchFamily="18" charset="0"/>
                            <a:cs typeface="Arial" charset="0"/>
                          </a:rPr>
                          <m:t>,</m:t>
                        </m:r>
                        <m:r>
                          <a:rPr lang="en-US" sz="2000" i="1" baseline="-25000">
                            <a:latin typeface="Cambria Math" panose="02040503050406030204" pitchFamily="18" charset="0"/>
                            <a:cs typeface="Arial" charset="0"/>
                          </a:rPr>
                          <m:t>𝜎</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𝑥</m:t>
                            </m:r>
                          </m:e>
                        </m:d>
                        <m:r>
                          <a:rPr lang="en-US" sz="2000" i="1">
                            <a:latin typeface="Cambria Math" panose="02040503050406030204" pitchFamily="18" charset="0"/>
                            <a:cs typeface="Arial" charset="0"/>
                          </a:rPr>
                          <m:t>𝑑𝑥</m:t>
                        </m:r>
                        <m:r>
                          <a:rPr lang="en-US" sz="2000" i="1">
                            <a:latin typeface="Cambria Math" panose="02040503050406030204" pitchFamily="18" charset="0"/>
                            <a:cs typeface="Arial" charset="0"/>
                          </a:rPr>
                          <m:t>=1</m:t>
                        </m:r>
                      </m:e>
                    </m:nary>
                  </m:oMath>
                </a14:m>
                <a:r>
                  <a:rPr lang="en-US" sz="2000" dirty="0">
                    <a:latin typeface="Calibri" panose="020F0502020204030204" pitchFamily="34" charset="0"/>
                    <a:ea typeface="Arial" charset="0"/>
                    <a:cs typeface="Calibri" panose="020F0502020204030204" pitchFamily="34" charset="0"/>
                  </a:rPr>
                  <a:t>, E(X) = 𝜇 and E((X- 𝜇)</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𝜎</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a:t>
                </a:r>
              </a:p>
              <a:p>
                <a:pPr marL="257175"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Another important distribution is the Poisson distribution:  If X is a discrete random variable, p</a:t>
                </a:r>
                <a:r>
                  <a:rPr lang="en-US" sz="2000" baseline="-25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(X=n) = (𝜆</a:t>
                </a:r>
                <a:r>
                  <a:rPr lang="en-US" sz="2000" baseline="30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e</a:t>
                </a:r>
                <a:r>
                  <a:rPr lang="en-US" sz="2000" baseline="30000" dirty="0">
                    <a:latin typeface="Calibri" panose="020F0502020204030204" pitchFamily="34" charset="0"/>
                    <a:ea typeface="Arial" charset="0"/>
                    <a:cs typeface="Calibri" panose="020F0502020204030204" pitchFamily="34" charset="0"/>
                  </a:rPr>
                  <a:t>-𝜆</a:t>
                </a:r>
                <a:r>
                  <a:rPr lang="en-US" sz="2000" dirty="0">
                    <a:latin typeface="Calibri" panose="020F0502020204030204" pitchFamily="34" charset="0"/>
                    <a:ea typeface="Arial" charset="0"/>
                    <a:cs typeface="Calibri" panose="020F0502020204030204" pitchFamily="34" charset="0"/>
                  </a:rPr>
                  <a:t>)/n!.</a:t>
                </a:r>
              </a:p>
              <a:p>
                <a:pPr marL="600075" lvl="1" indent="-257175" algn="l">
                  <a:lnSpc>
                    <a:spcPct val="100000"/>
                  </a:lnSpc>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Poisson distribution models the arrival time of a service queue.</a:t>
                </a: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577592"/>
                <a:ext cx="6063119" cy="3894426"/>
              </a:xfrm>
              <a:blipFill>
                <a:blip r:embed="rId3"/>
                <a:stretch>
                  <a:fillRect l="-835" t="-974" r="-1879" b="-136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78130" y="6455679"/>
            <a:ext cx="1600200" cy="273844"/>
          </a:xfrm>
        </p:spPr>
        <p:txBody>
          <a:bodyPr/>
          <a:lstStyle/>
          <a:p>
            <a:fld id="{FA32F8ED-EEB4-4D51-9E8E-3B145D9B9811}" type="slidenum">
              <a:rPr lang="en-US" smtClean="0"/>
              <a:pPr/>
              <a:t>8</a:t>
            </a:fld>
            <a:endParaRPr lang="en-US" dirty="0"/>
          </a:p>
        </p:txBody>
      </p:sp>
      <p:pic>
        <p:nvPicPr>
          <p:cNvPr id="4" name="Picture 3">
            <a:extLst>
              <a:ext uri="{FF2B5EF4-FFF2-40B4-BE49-F238E27FC236}">
                <a16:creationId xmlns:a16="http://schemas.microsoft.com/office/drawing/2014/main" id="{C063A745-036B-754F-9D51-6EF377118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9218" y="1074168"/>
            <a:ext cx="2755159" cy="2001795"/>
          </a:xfrm>
          <a:prstGeom prst="rect">
            <a:avLst/>
          </a:prstGeom>
        </p:spPr>
      </p:pic>
      <p:sp>
        <p:nvSpPr>
          <p:cNvPr id="6" name="TextBox 5">
            <a:extLst>
              <a:ext uri="{FF2B5EF4-FFF2-40B4-BE49-F238E27FC236}">
                <a16:creationId xmlns:a16="http://schemas.microsoft.com/office/drawing/2014/main" id="{7CC6AD47-6824-1B4E-921C-D65FBBF17271}"/>
              </a:ext>
            </a:extLst>
          </p:cNvPr>
          <p:cNvSpPr txBox="1"/>
          <p:nvPr/>
        </p:nvSpPr>
        <p:spPr>
          <a:xfrm>
            <a:off x="6434454" y="3089877"/>
            <a:ext cx="2388795" cy="276999"/>
          </a:xfrm>
          <a:prstGeom prst="rect">
            <a:avLst/>
          </a:prstGeom>
          <a:noFill/>
        </p:spPr>
        <p:txBody>
          <a:bodyPr wrap="none" rtlCol="0">
            <a:spAutoFit/>
          </a:bodyPr>
          <a:lstStyle/>
          <a:p>
            <a:r>
              <a:rPr lang="en-US" sz="1200" dirty="0"/>
              <a:t>Normal distribution, Wikipedia</a:t>
            </a:r>
          </a:p>
        </p:txBody>
      </p:sp>
      <p:pic>
        <p:nvPicPr>
          <p:cNvPr id="7" name="Picture 6">
            <a:extLst>
              <a:ext uri="{FF2B5EF4-FFF2-40B4-BE49-F238E27FC236}">
                <a16:creationId xmlns:a16="http://schemas.microsoft.com/office/drawing/2014/main" id="{5943F482-547B-4846-A037-16AB4C8239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086" y="3399030"/>
            <a:ext cx="2502244" cy="2001795"/>
          </a:xfrm>
          <a:prstGeom prst="rect">
            <a:avLst/>
          </a:prstGeom>
        </p:spPr>
      </p:pic>
      <p:sp>
        <p:nvSpPr>
          <p:cNvPr id="8" name="TextBox 7">
            <a:extLst>
              <a:ext uri="{FF2B5EF4-FFF2-40B4-BE49-F238E27FC236}">
                <a16:creationId xmlns:a16="http://schemas.microsoft.com/office/drawing/2014/main" id="{157567E6-6921-CD48-AA44-C505BC773FDA}"/>
              </a:ext>
            </a:extLst>
          </p:cNvPr>
          <p:cNvSpPr txBox="1"/>
          <p:nvPr/>
        </p:nvSpPr>
        <p:spPr>
          <a:xfrm>
            <a:off x="6463027" y="5391328"/>
            <a:ext cx="2383986" cy="276999"/>
          </a:xfrm>
          <a:prstGeom prst="rect">
            <a:avLst/>
          </a:prstGeom>
          <a:noFill/>
        </p:spPr>
        <p:txBody>
          <a:bodyPr wrap="none" rtlCol="0">
            <a:spAutoFit/>
          </a:bodyPr>
          <a:lstStyle/>
          <a:p>
            <a:r>
              <a:rPr lang="en-US" sz="1200" dirty="0"/>
              <a:t>Poisson distribution, Wikipedia</a:t>
            </a:r>
          </a:p>
        </p:txBody>
      </p:sp>
    </p:spTree>
    <p:extLst>
      <p:ext uri="{BB962C8B-B14F-4D97-AF65-F5344CB8AC3E}">
        <p14:creationId xmlns:p14="http://schemas.microsoft.com/office/powerpoint/2010/main" val="340765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Deep Learning</a:t>
            </a:r>
          </a:p>
        </p:txBody>
      </p:sp>
      <p:sp>
        <p:nvSpPr>
          <p:cNvPr id="3" name="Content Placeholder 2"/>
          <p:cNvSpPr>
            <a:spLocks noGrp="1"/>
          </p:cNvSpPr>
          <p:nvPr>
            <p:ph idx="1"/>
          </p:nvPr>
        </p:nvSpPr>
        <p:spPr>
          <a:xfrm>
            <a:off x="499807" y="2060414"/>
            <a:ext cx="8418380" cy="325422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Multi-layer neural networks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Must pick input features, number of layers, activation function, NN topology</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 multi-layer NN learns an “arbitrary” non-linear function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many layers?</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Better asymptotic learning with large data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Disadvantages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Huge computational and training data requirements</a:t>
            </a:r>
          </a:p>
          <a:p>
            <a:pPr marL="257175" indent="-257175" algn="l">
              <a:buFont typeface="Arial" panose="020B0604020202020204" pitchFamily="34" charset="0"/>
              <a:buChar char="•"/>
            </a:pPr>
            <a:endParaRPr lang="en-US" sz="1500"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7987" y="6126319"/>
            <a:ext cx="1600200" cy="273844"/>
          </a:xfrm>
        </p:spPr>
        <p:txBody>
          <a:bodyPr/>
          <a:lstStyle/>
          <a:p>
            <a:fld id="{FA32F8ED-EEB4-4D51-9E8E-3B145D9B9811}" type="slidenum">
              <a:rPr lang="en-US" smtClean="0"/>
              <a:pPr/>
              <a:t>80</a:t>
            </a:fld>
            <a:endParaRPr lang="en-US" dirty="0"/>
          </a:p>
        </p:txBody>
      </p:sp>
    </p:spTree>
    <p:extLst>
      <p:ext uri="{BB962C8B-B14F-4D97-AF65-F5344CB8AC3E}">
        <p14:creationId xmlns:p14="http://schemas.microsoft.com/office/powerpoint/2010/main" val="3255583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091" y="921546"/>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Neural networks: Small example</a:t>
            </a:r>
          </a:p>
        </p:txBody>
      </p:sp>
      <p:sp>
        <p:nvSpPr>
          <p:cNvPr id="3" name="Content Placeholder 2"/>
          <p:cNvSpPr>
            <a:spLocks noGrp="1"/>
          </p:cNvSpPr>
          <p:nvPr>
            <p:ph idx="1"/>
          </p:nvPr>
        </p:nvSpPr>
        <p:spPr>
          <a:xfrm>
            <a:off x="228600" y="2040136"/>
            <a:ext cx="8686800" cy="3910013"/>
          </a:xfrm>
        </p:spPr>
        <p:txBody>
          <a:bodyPr>
            <a:noAutofit/>
          </a:bodyPr>
          <a:lstStyle/>
          <a:p>
            <a:pPr marL="257175" indent="-257175" algn="l">
              <a:buFont typeface="Arial" panose="020B0604020202020204" pitchFamily="34" charset="0"/>
              <a:buChar char="•"/>
            </a:pPr>
            <a:r>
              <a:rPr lang="en-US" sz="1500" dirty="0">
                <a:latin typeface="Arial" charset="0"/>
                <a:ea typeface="Arial" charset="0"/>
                <a:cs typeface="Arial" charset="0"/>
              </a:rPr>
              <a:t>Todo</a:t>
            </a:r>
            <a:endParaRPr lang="en-US" dirty="0">
              <a:latin typeface="Arial" charset="0"/>
              <a:ea typeface="Arial" charset="0"/>
              <a:cs typeface="Arial"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849637" y="6143623"/>
            <a:ext cx="1600200" cy="273844"/>
          </a:xfrm>
        </p:spPr>
        <p:txBody>
          <a:bodyPr/>
          <a:lstStyle/>
          <a:p>
            <a:fld id="{FA32F8ED-EEB4-4D51-9E8E-3B145D9B9811}" type="slidenum">
              <a:rPr lang="en-US" smtClean="0"/>
              <a:pPr/>
              <a:t>81</a:t>
            </a:fld>
            <a:endParaRPr lang="en-US" dirty="0"/>
          </a:p>
        </p:txBody>
      </p:sp>
    </p:spTree>
    <p:extLst>
      <p:ext uri="{BB962C8B-B14F-4D97-AF65-F5344CB8AC3E}">
        <p14:creationId xmlns:p14="http://schemas.microsoft.com/office/powerpoint/2010/main" val="576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99" y="308370"/>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Other neural network topology</a:t>
            </a:r>
          </a:p>
        </p:txBody>
      </p:sp>
      <p:sp>
        <p:nvSpPr>
          <p:cNvPr id="3" name="Content Placeholder 2"/>
          <p:cNvSpPr>
            <a:spLocks noGrp="1"/>
          </p:cNvSpPr>
          <p:nvPr>
            <p:ph idx="1"/>
          </p:nvPr>
        </p:nvSpPr>
        <p:spPr>
          <a:xfrm>
            <a:off x="383999" y="2401122"/>
            <a:ext cx="8306830" cy="2448805"/>
          </a:xfrm>
        </p:spPr>
        <p:txBody>
          <a:bodyPr>
            <a:noAutofit/>
          </a:bodyPr>
          <a:lstStyle/>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Convolutional (feed forward)</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Recurrent</a:t>
            </a:r>
          </a:p>
          <a:p>
            <a:pPr marL="257175" indent="-257175" algn="l">
              <a:buFont typeface="Arial" panose="020B0604020202020204" pitchFamily="34" charset="0"/>
              <a:buChar char="•"/>
            </a:pPr>
            <a:r>
              <a:rPr lang="en-US" sz="2400" dirty="0">
                <a:latin typeface="Calibri" panose="020F0502020204030204" pitchFamily="34" charset="0"/>
                <a:ea typeface="Arial" charset="0"/>
                <a:cs typeface="Calibri" panose="020F0502020204030204" pitchFamily="34" charset="0"/>
              </a:rPr>
              <a:t>Todo</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82</a:t>
            </a:fld>
            <a:endParaRPr lang="en-US" dirty="0"/>
          </a:p>
        </p:txBody>
      </p:sp>
    </p:spTree>
    <p:extLst>
      <p:ext uri="{BB962C8B-B14F-4D97-AF65-F5344CB8AC3E}">
        <p14:creationId xmlns:p14="http://schemas.microsoft.com/office/powerpoint/2010/main" val="78670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91" y="445293"/>
            <a:ext cx="8479217" cy="651272"/>
          </a:xfrm>
        </p:spPr>
        <p:txBody>
          <a:bodyPr anchor="ctr">
            <a:noAutofit/>
          </a:bodyPr>
          <a:lstStyle/>
          <a:p>
            <a:pPr algn="ctr"/>
            <a:r>
              <a:rPr lang="en-US" sz="4000" dirty="0">
                <a:latin typeface="Arial" panose="020B0604020202020204" pitchFamily="34" charset="0"/>
                <a:cs typeface="Arial" panose="020B0604020202020204" pitchFamily="34" charset="0"/>
              </a:rPr>
              <a:t>Data mining and analysis, part 9 , ensemble methods</a:t>
            </a:r>
          </a:p>
        </p:txBody>
      </p:sp>
      <p:sp>
        <p:nvSpPr>
          <p:cNvPr id="3" name="Content Placeholder 2"/>
          <p:cNvSpPr>
            <a:spLocks noGrp="1"/>
          </p:cNvSpPr>
          <p:nvPr>
            <p:ph idx="1"/>
          </p:nvPr>
        </p:nvSpPr>
        <p:spPr>
          <a:xfrm>
            <a:off x="464574" y="2378319"/>
            <a:ext cx="8334683" cy="3383116"/>
          </a:xfrm>
        </p:spPr>
        <p:txBody>
          <a:bodyPr>
            <a:noAutofit/>
          </a:bodyPr>
          <a:lstStyle/>
          <a:p>
            <a:pPr marL="257175" indent="-257175" algn="l">
              <a:buFont typeface="Arial" charset="0"/>
              <a:buChar char="•"/>
            </a:pPr>
            <a:r>
              <a:rPr lang="en-US" sz="2400" dirty="0">
                <a:latin typeface="Calibri" panose="020F0502020204030204" pitchFamily="34" charset="0"/>
                <a:cs typeface="Calibri" panose="020F0502020204030204" pitchFamily="34" charset="0"/>
              </a:rPr>
              <a:t>Measuring how good features are</a:t>
            </a:r>
          </a:p>
          <a:p>
            <a:pPr marL="257175" indent="-257175" algn="l">
              <a:buFont typeface="Arial" charset="0"/>
              <a:buChar char="•"/>
            </a:pPr>
            <a:r>
              <a:rPr lang="en-US" sz="2400" dirty="0">
                <a:latin typeface="Calibri" panose="020F0502020204030204" pitchFamily="34" charset="0"/>
                <a:cs typeface="Calibri" panose="020F0502020204030204" pitchFamily="34" charset="0"/>
              </a:rPr>
              <a:t>Decision Trees</a:t>
            </a:r>
          </a:p>
          <a:p>
            <a:pPr marL="257175" indent="-257175" algn="l">
              <a:buFont typeface="Arial" charset="0"/>
              <a:buChar char="•"/>
            </a:pPr>
            <a:r>
              <a:rPr lang="en-US" sz="2400" dirty="0">
                <a:latin typeface="Calibri" panose="020F0502020204030204" pitchFamily="34" charset="0"/>
                <a:cs typeface="Calibri" panose="020F0502020204030204" pitchFamily="34" charset="0"/>
              </a:rPr>
              <a:t>Principal Component analysis</a:t>
            </a:r>
          </a:p>
          <a:p>
            <a:pPr marL="257175" indent="-257175" algn="l">
              <a:buFont typeface="Arial" charset="0"/>
              <a:buChar char="•"/>
            </a:pPr>
            <a:r>
              <a:rPr lang="en-US" sz="2400" dirty="0">
                <a:latin typeface="Calibri" panose="020F0502020204030204" pitchFamily="34" charset="0"/>
                <a:cs typeface="Calibri" panose="020F0502020204030204" pitchFamily="34" charset="0"/>
              </a:rPr>
              <a:t>Ensemble learning: Adaboost</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83</a:t>
            </a:fld>
            <a:endParaRPr lang="en-US" dirty="0"/>
          </a:p>
        </p:txBody>
      </p:sp>
    </p:spTree>
    <p:extLst>
      <p:ext uri="{BB962C8B-B14F-4D97-AF65-F5344CB8AC3E}">
        <p14:creationId xmlns:p14="http://schemas.microsoft.com/office/powerpoint/2010/main" val="487414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217" y="196717"/>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Measuring how good features are</a:t>
            </a:r>
          </a:p>
        </p:txBody>
      </p:sp>
      <p:sp>
        <p:nvSpPr>
          <p:cNvPr id="3" name="Content Placeholder 2"/>
          <p:cNvSpPr>
            <a:spLocks noGrp="1"/>
          </p:cNvSpPr>
          <p:nvPr>
            <p:ph idx="1"/>
          </p:nvPr>
        </p:nvSpPr>
        <p:spPr>
          <a:xfrm>
            <a:off x="174251" y="1466536"/>
            <a:ext cx="8505566" cy="3015323"/>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first method is simple but expensive:</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Collect all the features you can and collect labelled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Divide the labelled set into two subsets: a training set to train your selected classified and a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Train your classifier on every subset of the features and evaluate each of them on the test set.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 Pick the subset that does best.</a:t>
            </a:r>
          </a:p>
          <a:p>
            <a:pPr marL="257175" indent="-257175" algn="l">
              <a:buFont typeface="Arial" charset="0"/>
              <a:buChar char="•"/>
            </a:pPr>
            <a:r>
              <a:rPr lang="en-US" sz="2000" dirty="0">
                <a:latin typeface="Calibri" panose="020F0502020204030204" pitchFamily="34" charset="0"/>
                <a:ea typeface="Arial" charset="0"/>
                <a:cs typeface="Calibri" panose="020F0502020204030204" pitchFamily="34" charset="0"/>
              </a:rPr>
              <a:t>There are heuristics you can use.  One is to choose features with maximally independent information.  </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For example, in our ongoing housing example, “number of bedrooms” and “size of house” are very strongly correlated so discarding one is probably a good idea.</a:t>
            </a:r>
          </a:p>
          <a:p>
            <a:pPr marL="600075" lvl="1" indent="-257175" algn="l">
              <a:buFont typeface="Arial" charset="0"/>
              <a:buChar char="•"/>
            </a:pPr>
            <a:r>
              <a:rPr lang="en-US" sz="2000" dirty="0">
                <a:latin typeface="Calibri" panose="020F0502020204030204" pitchFamily="34" charset="0"/>
                <a:ea typeface="Arial" charset="0"/>
                <a:cs typeface="Calibri" panose="020F0502020204030204" pitchFamily="34" charset="0"/>
              </a:rPr>
              <a:t>You can estimate cross feature information using entropy:  I(X|Y)= H(X|Y) – H(Y).</a:t>
            </a: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224583" y="6204378"/>
            <a:ext cx="1600200" cy="273844"/>
          </a:xfrm>
        </p:spPr>
        <p:txBody>
          <a:bodyPr/>
          <a:lstStyle/>
          <a:p>
            <a:fld id="{FA32F8ED-EEB4-4D51-9E8E-3B145D9B9811}" type="slidenum">
              <a:rPr lang="en-US" smtClean="0"/>
              <a:pPr/>
              <a:t>84</a:t>
            </a:fld>
            <a:endParaRPr lang="en-US" dirty="0"/>
          </a:p>
        </p:txBody>
      </p:sp>
    </p:spTree>
    <p:extLst>
      <p:ext uri="{BB962C8B-B14F-4D97-AF65-F5344CB8AC3E}">
        <p14:creationId xmlns:p14="http://schemas.microsoft.com/office/powerpoint/2010/main" val="838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46" y="105090"/>
            <a:ext cx="8498920" cy="651272"/>
          </a:xfrm>
        </p:spPr>
        <p:txBody>
          <a:bodyPr anchor="ctr">
            <a:noAutofit/>
          </a:bodyPr>
          <a:lstStyle/>
          <a:p>
            <a:pPr algn="ctr"/>
            <a:r>
              <a:rPr lang="en-US" sz="4000" dirty="0">
                <a:latin typeface="Arial" charset="0"/>
                <a:ea typeface="Arial" charset="0"/>
                <a:cs typeface="Arial" charset="0"/>
              </a:rPr>
              <a:t>Decision trees</a:t>
            </a:r>
          </a:p>
        </p:txBody>
      </p:sp>
      <p:sp>
        <p:nvSpPr>
          <p:cNvPr id="3" name="Content Placeholder 2"/>
          <p:cNvSpPr>
            <a:spLocks noGrp="1"/>
          </p:cNvSpPr>
          <p:nvPr>
            <p:ph idx="1"/>
          </p:nvPr>
        </p:nvSpPr>
        <p:spPr>
          <a:xfrm>
            <a:off x="211192" y="1129022"/>
            <a:ext cx="4756682" cy="3593105"/>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silly diagram on the right illustrates a decision tree with binary features determining branches. (Apologies for the inaccurate and elitist underlying model.)</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Building a tree requires: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features (They do not have to be binary)</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Knowing what outcomes to predict</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Determining branching criteria</a:t>
            </a: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Branching criteria is often determined by “predictive power” of decision and discrimination.  We want branches that are highly predictive and which efficiently “split” the incoming data equally to shorten the tree.  Entropy is a good measure</a:t>
            </a:r>
            <a:r>
              <a:rPr lang="en-US" sz="2000" dirty="0">
                <a:latin typeface="Arial" charset="0"/>
                <a:ea typeface="Arial" charset="0"/>
                <a:cs typeface="Arial" charset="0"/>
              </a:rPr>
              <a: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174447" y="6090655"/>
            <a:ext cx="1600200" cy="273844"/>
          </a:xfrm>
        </p:spPr>
        <p:txBody>
          <a:bodyPr/>
          <a:lstStyle/>
          <a:p>
            <a:fld id="{FA32F8ED-EEB4-4D51-9E8E-3B145D9B9811}" type="slidenum">
              <a:rPr lang="en-US" smtClean="0"/>
              <a:pPr/>
              <a:t>85</a:t>
            </a:fld>
            <a:endParaRPr lang="en-US" dirty="0"/>
          </a:p>
        </p:txBody>
      </p:sp>
      <p:grpSp>
        <p:nvGrpSpPr>
          <p:cNvPr id="23" name="Group 22">
            <a:extLst>
              <a:ext uri="{FF2B5EF4-FFF2-40B4-BE49-F238E27FC236}">
                <a16:creationId xmlns:a16="http://schemas.microsoft.com/office/drawing/2014/main" id="{865C6C6A-1776-6AA8-A714-7A2DEFAE8B77}"/>
              </a:ext>
            </a:extLst>
          </p:cNvPr>
          <p:cNvGrpSpPr/>
          <p:nvPr/>
        </p:nvGrpSpPr>
        <p:grpSpPr>
          <a:xfrm>
            <a:off x="4967874" y="1843079"/>
            <a:ext cx="4003539" cy="3649897"/>
            <a:chOff x="5007791" y="1932289"/>
            <a:chExt cx="4003539" cy="3649897"/>
          </a:xfrm>
        </p:grpSpPr>
        <p:sp>
          <p:nvSpPr>
            <p:cNvPr id="4" name="Rectangle 3">
              <a:extLst>
                <a:ext uri="{FF2B5EF4-FFF2-40B4-BE49-F238E27FC236}">
                  <a16:creationId xmlns:a16="http://schemas.microsoft.com/office/drawing/2014/main" id="{89278A27-8C66-1A4C-BFA8-73A08533C1F4}"/>
                </a:ext>
              </a:extLst>
            </p:cNvPr>
            <p:cNvSpPr/>
            <p:nvPr/>
          </p:nvSpPr>
          <p:spPr>
            <a:xfrm>
              <a:off x="6375213" y="1932289"/>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AB8D8346-4A92-924D-BE87-80274F94428F}"/>
                </a:ext>
              </a:extLst>
            </p:cNvPr>
            <p:cNvSpPr txBox="1"/>
            <p:nvPr/>
          </p:nvSpPr>
          <p:spPr>
            <a:xfrm>
              <a:off x="6495693" y="1978626"/>
              <a:ext cx="11400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Physics major</a:t>
              </a:r>
            </a:p>
          </p:txBody>
        </p:sp>
        <p:sp>
          <p:nvSpPr>
            <p:cNvPr id="7" name="Rectangle 6">
              <a:extLst>
                <a:ext uri="{FF2B5EF4-FFF2-40B4-BE49-F238E27FC236}">
                  <a16:creationId xmlns:a16="http://schemas.microsoft.com/office/drawing/2014/main" id="{D38B21EC-5C9D-E844-9047-4059EAC1334D}"/>
                </a:ext>
              </a:extLst>
            </p:cNvPr>
            <p:cNvSpPr/>
            <p:nvPr/>
          </p:nvSpPr>
          <p:spPr>
            <a:xfrm>
              <a:off x="5525924" y="268593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00E8850F-E651-2A4B-8316-FA07323BA69B}"/>
                </a:ext>
              </a:extLst>
            </p:cNvPr>
            <p:cNvSpPr txBox="1"/>
            <p:nvPr/>
          </p:nvSpPr>
          <p:spPr>
            <a:xfrm>
              <a:off x="5525923" y="2732271"/>
              <a:ext cx="13960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Calculus</a:t>
              </a:r>
            </a:p>
          </p:txBody>
        </p:sp>
        <p:sp>
          <p:nvSpPr>
            <p:cNvPr id="9" name="Rectangle 8">
              <a:extLst>
                <a:ext uri="{FF2B5EF4-FFF2-40B4-BE49-F238E27FC236}">
                  <a16:creationId xmlns:a16="http://schemas.microsoft.com/office/drawing/2014/main" id="{E4CD7EB8-3C72-604A-AF6B-CDB207E6BD1D}"/>
                </a:ext>
              </a:extLst>
            </p:cNvPr>
            <p:cNvSpPr/>
            <p:nvPr/>
          </p:nvSpPr>
          <p:spPr>
            <a:xfrm>
              <a:off x="5509523" y="3489524"/>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extBox 9">
              <a:extLst>
                <a:ext uri="{FF2B5EF4-FFF2-40B4-BE49-F238E27FC236}">
                  <a16:creationId xmlns:a16="http://schemas.microsoft.com/office/drawing/2014/main" id="{28CB1EB2-31AA-854F-AF7B-3F8AE9DECFB3}"/>
                </a:ext>
              </a:extLst>
            </p:cNvPr>
            <p:cNvSpPr txBox="1"/>
            <p:nvPr/>
          </p:nvSpPr>
          <p:spPr>
            <a:xfrm>
              <a:off x="5528431" y="3529552"/>
              <a:ext cx="142494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 or B in Physics I</a:t>
              </a:r>
            </a:p>
          </p:txBody>
        </p:sp>
        <p:sp>
          <p:nvSpPr>
            <p:cNvPr id="11" name="Rectangle 10">
              <a:extLst>
                <a:ext uri="{FF2B5EF4-FFF2-40B4-BE49-F238E27FC236}">
                  <a16:creationId xmlns:a16="http://schemas.microsoft.com/office/drawing/2014/main" id="{EB4D7C45-E373-B340-A817-534453B78E81}"/>
                </a:ext>
              </a:extLst>
            </p:cNvPr>
            <p:cNvSpPr/>
            <p:nvPr/>
          </p:nvSpPr>
          <p:spPr>
            <a:xfrm>
              <a:off x="5276469" y="426290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extBox 11">
              <a:extLst>
                <a:ext uri="{FF2B5EF4-FFF2-40B4-BE49-F238E27FC236}">
                  <a16:creationId xmlns:a16="http://schemas.microsoft.com/office/drawing/2014/main" id="{B5D116FA-0E5F-9047-A46C-886CB4438ACB}"/>
                </a:ext>
              </a:extLst>
            </p:cNvPr>
            <p:cNvSpPr txBox="1"/>
            <p:nvPr/>
          </p:nvSpPr>
          <p:spPr>
            <a:xfrm>
              <a:off x="5295378" y="4302931"/>
              <a:ext cx="16257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PhD from Cambridge</a:t>
              </a:r>
            </a:p>
          </p:txBody>
        </p:sp>
        <p:sp>
          <p:nvSpPr>
            <p:cNvPr id="13" name="Rectangle 12">
              <a:extLst>
                <a:ext uri="{FF2B5EF4-FFF2-40B4-BE49-F238E27FC236}">
                  <a16:creationId xmlns:a16="http://schemas.microsoft.com/office/drawing/2014/main" id="{5D6AADD3-16BA-B942-A3DB-76FF813ACCC1}"/>
                </a:ext>
              </a:extLst>
            </p:cNvPr>
            <p:cNvSpPr/>
            <p:nvPr/>
          </p:nvSpPr>
          <p:spPr>
            <a:xfrm>
              <a:off x="5007791" y="5241129"/>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a:extLst>
                <a:ext uri="{FF2B5EF4-FFF2-40B4-BE49-F238E27FC236}">
                  <a16:creationId xmlns:a16="http://schemas.microsoft.com/office/drawing/2014/main" id="{1456F5EA-43DC-9A44-917D-3DB634551336}"/>
                </a:ext>
              </a:extLst>
            </p:cNvPr>
            <p:cNvSpPr txBox="1"/>
            <p:nvPr/>
          </p:nvSpPr>
          <p:spPr>
            <a:xfrm>
              <a:off x="5026699" y="5281156"/>
              <a:ext cx="136127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Wins Nobel Prize</a:t>
              </a:r>
            </a:p>
          </p:txBody>
        </p:sp>
        <p:sp>
          <p:nvSpPr>
            <p:cNvPr id="15" name="Rectangle 14">
              <a:extLst>
                <a:ext uri="{FF2B5EF4-FFF2-40B4-BE49-F238E27FC236}">
                  <a16:creationId xmlns:a16="http://schemas.microsoft.com/office/drawing/2014/main" id="{61C1E5F2-6CCE-0E46-B809-BCF3E1BDF2C2}"/>
                </a:ext>
              </a:extLst>
            </p:cNvPr>
            <p:cNvSpPr/>
            <p:nvPr/>
          </p:nvSpPr>
          <p:spPr>
            <a:xfrm>
              <a:off x="7501679" y="2675542"/>
              <a:ext cx="1331587"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a:extLst>
                <a:ext uri="{FF2B5EF4-FFF2-40B4-BE49-F238E27FC236}">
                  <a16:creationId xmlns:a16="http://schemas.microsoft.com/office/drawing/2014/main" id="{930D549C-E82A-7341-8642-6731FBDDB0BB}"/>
                </a:ext>
              </a:extLst>
            </p:cNvPr>
            <p:cNvSpPr txBox="1"/>
            <p:nvPr/>
          </p:nvSpPr>
          <p:spPr>
            <a:xfrm>
              <a:off x="7501678" y="2721880"/>
              <a:ext cx="13099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lawyer</a:t>
              </a:r>
            </a:p>
          </p:txBody>
        </p:sp>
        <p:sp>
          <p:nvSpPr>
            <p:cNvPr id="17" name="Rectangle 16">
              <a:extLst>
                <a:ext uri="{FF2B5EF4-FFF2-40B4-BE49-F238E27FC236}">
                  <a16:creationId xmlns:a16="http://schemas.microsoft.com/office/drawing/2014/main" id="{C577D98B-DCE8-6148-AD79-E0A4C44535DF}"/>
                </a:ext>
              </a:extLst>
            </p:cNvPr>
            <p:cNvSpPr/>
            <p:nvPr/>
          </p:nvSpPr>
          <p:spPr>
            <a:xfrm>
              <a:off x="7411130" y="4250506"/>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TextBox 17">
              <a:extLst>
                <a:ext uri="{FF2B5EF4-FFF2-40B4-BE49-F238E27FC236}">
                  <a16:creationId xmlns:a16="http://schemas.microsoft.com/office/drawing/2014/main" id="{05703404-DB6D-F646-BEEF-ABE5159E8761}"/>
                </a:ext>
              </a:extLst>
            </p:cNvPr>
            <p:cNvSpPr txBox="1"/>
            <p:nvPr/>
          </p:nvSpPr>
          <p:spPr>
            <a:xfrm>
              <a:off x="7411129" y="4296844"/>
              <a:ext cx="12939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doctor</a:t>
              </a:r>
            </a:p>
          </p:txBody>
        </p:sp>
        <p:sp>
          <p:nvSpPr>
            <p:cNvPr id="19" name="Rectangle 18">
              <a:extLst>
                <a:ext uri="{FF2B5EF4-FFF2-40B4-BE49-F238E27FC236}">
                  <a16:creationId xmlns:a16="http://schemas.microsoft.com/office/drawing/2014/main" id="{0BC1F841-C169-674B-8C49-5D5ECF98914B}"/>
                </a:ext>
              </a:extLst>
            </p:cNvPr>
            <p:cNvSpPr/>
            <p:nvPr/>
          </p:nvSpPr>
          <p:spPr>
            <a:xfrm>
              <a:off x="6885575" y="5248554"/>
              <a:ext cx="1773714"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TextBox 19">
              <a:extLst>
                <a:ext uri="{FF2B5EF4-FFF2-40B4-BE49-F238E27FC236}">
                  <a16:creationId xmlns:a16="http://schemas.microsoft.com/office/drawing/2014/main" id="{D0ADFE32-752B-9E49-BEF5-6325F536B38F}"/>
                </a:ext>
              </a:extLst>
            </p:cNvPr>
            <p:cNvSpPr txBox="1"/>
            <p:nvPr/>
          </p:nvSpPr>
          <p:spPr>
            <a:xfrm>
              <a:off x="6896871" y="5260952"/>
              <a:ext cx="87556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Joins Intel</a:t>
              </a:r>
            </a:p>
          </p:txBody>
        </p:sp>
        <p:sp>
          <p:nvSpPr>
            <p:cNvPr id="21" name="Rectangle 20">
              <a:extLst>
                <a:ext uri="{FF2B5EF4-FFF2-40B4-BE49-F238E27FC236}">
                  <a16:creationId xmlns:a16="http://schemas.microsoft.com/office/drawing/2014/main" id="{707E345B-548A-6747-9BE8-123771A9C62A}"/>
                </a:ext>
              </a:extLst>
            </p:cNvPr>
            <p:cNvSpPr/>
            <p:nvPr/>
          </p:nvSpPr>
          <p:spPr>
            <a:xfrm>
              <a:off x="7365113" y="3491970"/>
              <a:ext cx="1600200" cy="33363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a:extLst>
                <a:ext uri="{FF2B5EF4-FFF2-40B4-BE49-F238E27FC236}">
                  <a16:creationId xmlns:a16="http://schemas.microsoft.com/office/drawing/2014/main" id="{8C042374-769E-C54F-9B5C-BF99BD4AFAB6}"/>
                </a:ext>
              </a:extLst>
            </p:cNvPr>
            <p:cNvSpPr txBox="1"/>
            <p:nvPr/>
          </p:nvSpPr>
          <p:spPr>
            <a:xfrm>
              <a:off x="7365112" y="3538307"/>
              <a:ext cx="15664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Becomes economist</a:t>
              </a:r>
            </a:p>
          </p:txBody>
        </p:sp>
        <p:cxnSp>
          <p:nvCxnSpPr>
            <p:cNvPr id="25" name="Straight Arrow Connector 24">
              <a:extLst>
                <a:ext uri="{FF2B5EF4-FFF2-40B4-BE49-F238E27FC236}">
                  <a16:creationId xmlns:a16="http://schemas.microsoft.com/office/drawing/2014/main" id="{56393632-CB0F-2841-9346-B0A6DC116991}"/>
                </a:ext>
              </a:extLst>
            </p:cNvPr>
            <p:cNvCxnSpPr>
              <a:cxnSpLocks/>
            </p:cNvCxnSpPr>
            <p:nvPr/>
          </p:nvCxnSpPr>
          <p:spPr>
            <a:xfrm>
              <a:off x="6473321" y="4596618"/>
              <a:ext cx="1099387" cy="6246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767E83-7735-3645-81CC-A540184CEB6C}"/>
                </a:ext>
              </a:extLst>
            </p:cNvPr>
            <p:cNvCxnSpPr>
              <a:cxnSpLocks/>
              <a:endCxn id="15" idx="0"/>
            </p:cNvCxnSpPr>
            <p:nvPr/>
          </p:nvCxnSpPr>
          <p:spPr>
            <a:xfrm>
              <a:off x="7388473" y="2275990"/>
              <a:ext cx="779000" cy="3995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A07F12-1122-614C-B7D0-85C288326D21}"/>
                </a:ext>
              </a:extLst>
            </p:cNvPr>
            <p:cNvCxnSpPr>
              <a:cxnSpLocks/>
            </p:cNvCxnSpPr>
            <p:nvPr/>
          </p:nvCxnSpPr>
          <p:spPr>
            <a:xfrm flipH="1">
              <a:off x="6104452" y="2275420"/>
              <a:ext cx="677054" cy="41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13BE24-97CE-CD41-A621-4C3C485CC2C3}"/>
                </a:ext>
              </a:extLst>
            </p:cNvPr>
            <p:cNvCxnSpPr>
              <a:cxnSpLocks/>
            </p:cNvCxnSpPr>
            <p:nvPr/>
          </p:nvCxnSpPr>
          <p:spPr>
            <a:xfrm flipH="1">
              <a:off x="5821063" y="4624165"/>
              <a:ext cx="46718" cy="6270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B5AEF-0CAE-1C42-BC40-935580D81874}"/>
                </a:ext>
              </a:extLst>
            </p:cNvPr>
            <p:cNvCxnSpPr>
              <a:cxnSpLocks/>
            </p:cNvCxnSpPr>
            <p:nvPr/>
          </p:nvCxnSpPr>
          <p:spPr>
            <a:xfrm flipH="1">
              <a:off x="6047850" y="3041717"/>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E535ED2-AE9B-864A-9C60-3A1ABEFB01FE}"/>
                </a:ext>
              </a:extLst>
            </p:cNvPr>
            <p:cNvCxnSpPr>
              <a:cxnSpLocks/>
              <a:endCxn id="21" idx="0"/>
            </p:cNvCxnSpPr>
            <p:nvPr/>
          </p:nvCxnSpPr>
          <p:spPr>
            <a:xfrm>
              <a:off x="6442979" y="3030362"/>
              <a:ext cx="1722234" cy="461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68BE9A-5AAD-0442-A3B8-E0C99F6AF0A3}"/>
                </a:ext>
              </a:extLst>
            </p:cNvPr>
            <p:cNvCxnSpPr>
              <a:cxnSpLocks/>
            </p:cNvCxnSpPr>
            <p:nvPr/>
          </p:nvCxnSpPr>
          <p:spPr>
            <a:xfrm flipH="1">
              <a:off x="5867782" y="3842442"/>
              <a:ext cx="53732" cy="432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55965D-E49B-9344-8406-7BAC710344B8}"/>
                </a:ext>
              </a:extLst>
            </p:cNvPr>
            <p:cNvCxnSpPr>
              <a:cxnSpLocks/>
            </p:cNvCxnSpPr>
            <p:nvPr/>
          </p:nvCxnSpPr>
          <p:spPr>
            <a:xfrm>
              <a:off x="6462490" y="3833932"/>
              <a:ext cx="1664369" cy="41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C4DE1B4-599B-F141-9F62-22145BF63DF3}"/>
                </a:ext>
              </a:extLst>
            </p:cNvPr>
            <p:cNvSpPr txBox="1"/>
            <p:nvPr/>
          </p:nvSpPr>
          <p:spPr>
            <a:xfrm>
              <a:off x="5767974" y="221597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4" name="TextBox 43">
              <a:extLst>
                <a:ext uri="{FF2B5EF4-FFF2-40B4-BE49-F238E27FC236}">
                  <a16:creationId xmlns:a16="http://schemas.microsoft.com/office/drawing/2014/main" id="{2C8B19B8-1651-6B41-A446-82FFB7C29695}"/>
                </a:ext>
              </a:extLst>
            </p:cNvPr>
            <p:cNvSpPr txBox="1"/>
            <p:nvPr/>
          </p:nvSpPr>
          <p:spPr>
            <a:xfrm>
              <a:off x="7974547" y="2250574"/>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5" name="TextBox 44">
              <a:extLst>
                <a:ext uri="{FF2B5EF4-FFF2-40B4-BE49-F238E27FC236}">
                  <a16:creationId xmlns:a16="http://schemas.microsoft.com/office/drawing/2014/main" id="{944953F4-9C6C-5144-ACC4-F39D198BA77F}"/>
                </a:ext>
              </a:extLst>
            </p:cNvPr>
            <p:cNvSpPr txBox="1"/>
            <p:nvPr/>
          </p:nvSpPr>
          <p:spPr>
            <a:xfrm>
              <a:off x="5677423" y="3114046"/>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6" name="TextBox 45">
              <a:extLst>
                <a:ext uri="{FF2B5EF4-FFF2-40B4-BE49-F238E27FC236}">
                  <a16:creationId xmlns:a16="http://schemas.microsoft.com/office/drawing/2014/main" id="{DD7093B2-295C-4740-B8D7-6B63073F6BA1}"/>
                </a:ext>
              </a:extLst>
            </p:cNvPr>
            <p:cNvSpPr txBox="1"/>
            <p:nvPr/>
          </p:nvSpPr>
          <p:spPr>
            <a:xfrm>
              <a:off x="5560154" y="391414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7" name="TextBox 46">
              <a:extLst>
                <a:ext uri="{FF2B5EF4-FFF2-40B4-BE49-F238E27FC236}">
                  <a16:creationId xmlns:a16="http://schemas.microsoft.com/office/drawing/2014/main" id="{826CA85E-C338-FF46-8A44-F0EE9E1EE05E}"/>
                </a:ext>
              </a:extLst>
            </p:cNvPr>
            <p:cNvSpPr txBox="1"/>
            <p:nvPr/>
          </p:nvSpPr>
          <p:spPr>
            <a:xfrm>
              <a:off x="5469605" y="4723150"/>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Yes</a:t>
              </a:r>
            </a:p>
          </p:txBody>
        </p:sp>
        <p:sp>
          <p:nvSpPr>
            <p:cNvPr id="48" name="TextBox 47">
              <a:extLst>
                <a:ext uri="{FF2B5EF4-FFF2-40B4-BE49-F238E27FC236}">
                  <a16:creationId xmlns:a16="http://schemas.microsoft.com/office/drawing/2014/main" id="{8A8BCD70-3936-1E42-8FBF-9373F79088E0}"/>
                </a:ext>
              </a:extLst>
            </p:cNvPr>
            <p:cNvSpPr txBox="1"/>
            <p:nvPr/>
          </p:nvSpPr>
          <p:spPr>
            <a:xfrm>
              <a:off x="7028971" y="2988331"/>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49" name="TextBox 48">
              <a:extLst>
                <a:ext uri="{FF2B5EF4-FFF2-40B4-BE49-F238E27FC236}">
                  <a16:creationId xmlns:a16="http://schemas.microsoft.com/office/drawing/2014/main" id="{3919781A-746E-3E4D-95F0-67F84759EE43}"/>
                </a:ext>
              </a:extLst>
            </p:cNvPr>
            <p:cNvSpPr txBox="1"/>
            <p:nvPr/>
          </p:nvSpPr>
          <p:spPr>
            <a:xfrm>
              <a:off x="7000768" y="3752805"/>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sp>
          <p:nvSpPr>
            <p:cNvPr id="50" name="TextBox 49">
              <a:extLst>
                <a:ext uri="{FF2B5EF4-FFF2-40B4-BE49-F238E27FC236}">
                  <a16:creationId xmlns:a16="http://schemas.microsoft.com/office/drawing/2014/main" id="{2BB2AF7F-8320-FB46-AC4D-03D13D6DA393}"/>
                </a:ext>
              </a:extLst>
            </p:cNvPr>
            <p:cNvSpPr txBox="1"/>
            <p:nvPr/>
          </p:nvSpPr>
          <p:spPr>
            <a:xfrm>
              <a:off x="7115068" y="4722127"/>
              <a:ext cx="47336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a:t>
              </a:r>
            </a:p>
          </p:txBody>
        </p:sp>
      </p:grpSp>
    </p:spTree>
    <p:extLst>
      <p:ext uri="{BB962C8B-B14F-4D97-AF65-F5344CB8AC3E}">
        <p14:creationId xmlns:p14="http://schemas.microsoft.com/office/powerpoint/2010/main" val="1552083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21419"/>
            <a:ext cx="8498920" cy="651272"/>
          </a:xfrm>
        </p:spPr>
        <p:txBody>
          <a:bodyPr anchor="ctr">
            <a:noAutofit/>
          </a:bodyPr>
          <a:lstStyle/>
          <a:p>
            <a:pPr algn="ctr"/>
            <a:r>
              <a:rPr lang="en-US" sz="4000" dirty="0">
                <a:latin typeface="Arial" charset="0"/>
                <a:ea typeface="Arial" charset="0"/>
                <a:cs typeface="Arial" charset="0"/>
              </a:rPr>
              <a:t>Decision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307591"/>
                <a:ext cx="8686800" cy="4885636"/>
              </a:xfrm>
            </p:spPr>
            <p:txBody>
              <a:bodyPr>
                <a:noAutofit/>
              </a:bodyPr>
              <a:lstStyle/>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One way to determine efficient splitting criteria is impurity or how dissimilar are class labels for a given node.</a:t>
                </a:r>
              </a:p>
              <a:p>
                <a:pPr marL="257175" indent="-257175" algn="l">
                  <a:spcBef>
                    <a:spcPts val="150"/>
                  </a:spcBef>
                  <a:buFont typeface="Arial" panose="020B0604020202020204" pitchFamily="34" charset="0"/>
                  <a:buChar char="•"/>
                </a:pPr>
                <a:r>
                  <a:rPr lang="en-US" sz="2000" dirty="0">
                    <a:latin typeface="Arial" charset="0"/>
                    <a:ea typeface="Arial" charset="0"/>
                    <a:cs typeface="Arial" charset="0"/>
                  </a:rPr>
                  <a:t>For example, if there are two classes and a node, N, contains 6 observations, using entropy as a measure of impurity (or information).</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-.5 lg(.5) - .5 lg(.5) =1 if there are 3 elements of each class in the node.</a:t>
                </a:r>
              </a:p>
              <a:p>
                <a:pPr marL="600075" lvl="1" indent="-257175" algn="l">
                  <a:spcBef>
                    <a:spcPts val="150"/>
                  </a:spcBef>
                  <a:buFont typeface="Arial" panose="020B0604020202020204" pitchFamily="34" charset="0"/>
                  <a:buChar char="•"/>
                </a:pPr>
                <a:r>
                  <a:rPr lang="en-US" sz="2000" dirty="0">
                    <a:latin typeface="Arial" charset="0"/>
                    <a:ea typeface="Arial" charset="0"/>
                    <a:cs typeface="Arial" charset="0"/>
                  </a:rPr>
                  <a:t>I(N)= -1/6 lg(1/6)-5/6 lg(5/6) = .65 if there is one element of one class and 5 elements of the other class.</a:t>
                </a:r>
              </a:p>
              <a:p>
                <a:pPr marL="257175" indent="-257175" algn="l">
                  <a:spcBef>
                    <a:spcPts val="150"/>
                  </a:spcBef>
                  <a:buFont typeface="Arial" charset="0"/>
                  <a:buChar char="•"/>
                </a:pPr>
                <a:r>
                  <a:rPr lang="en-US" sz="2000" dirty="0">
                    <a:latin typeface="Arial" charset="0"/>
                    <a:ea typeface="Arial" charset="0"/>
                    <a:cs typeface="Arial" charset="0"/>
                  </a:rPr>
                  <a:t>Suppose we split node N with n elements into c child nodes, N</a:t>
                </a:r>
                <a:r>
                  <a:rPr lang="en-US" sz="2000" baseline="-25000" dirty="0">
                    <a:latin typeface="Arial" charset="0"/>
                    <a:ea typeface="Arial" charset="0"/>
                    <a:cs typeface="Arial" charset="0"/>
                  </a:rPr>
                  <a:t>j</a:t>
                </a:r>
                <a:r>
                  <a:rPr lang="en-US" sz="2000" dirty="0">
                    <a:latin typeface="Arial" charset="0"/>
                    <a:ea typeface="Arial" charset="0"/>
                    <a:cs typeface="Arial" charset="0"/>
                  </a:rPr>
                  <a:t>, each with n</a:t>
                </a:r>
                <a:r>
                  <a:rPr lang="en-US" sz="2000" baseline="-25000" dirty="0">
                    <a:latin typeface="Arial" charset="0"/>
                    <a:ea typeface="Arial" charset="0"/>
                    <a:cs typeface="Arial" charset="0"/>
                  </a:rPr>
                  <a:t>c</a:t>
                </a:r>
                <a:r>
                  <a:rPr lang="en-US" sz="2000" dirty="0">
                    <a:latin typeface="Arial" charset="0"/>
                    <a:ea typeface="Arial" charset="0"/>
                    <a:cs typeface="Arial" charset="0"/>
                  </a:rPr>
                  <a:t> elements based on some splitting criteria.  Define W(children) = </a:t>
                </a:r>
                <a14:m>
                  <m:oMath xmlns:m="http://schemas.openxmlformats.org/officeDocument/2006/math">
                    <m:nary>
                      <m:naryPr>
                        <m:chr m:val="∑"/>
                        <m:ctrlPr>
                          <a:rPr lang="en-US" sz="2000" i="1">
                            <a:latin typeface="Cambria Math" panose="02040503050406030204" pitchFamily="18" charset="0"/>
                            <a:cs typeface="Arial" charset="0"/>
                          </a:rPr>
                        </m:ctrlPr>
                      </m:naryPr>
                      <m:sub>
                        <m:r>
                          <m:rPr>
                            <m:brk m:alnAt="23"/>
                          </m:rPr>
                          <a:rPr lang="en-US" sz="2000" i="1">
                            <a:latin typeface="Cambria Math" panose="02040503050406030204" pitchFamily="18" charset="0"/>
                            <a:cs typeface="Arial" charset="0"/>
                          </a:rPr>
                          <m:t>𝑗</m:t>
                        </m:r>
                        <m:r>
                          <a:rPr lang="en-US" sz="2000" i="1">
                            <a:latin typeface="Cambria Math" panose="02040503050406030204" pitchFamily="18" charset="0"/>
                            <a:cs typeface="Arial" charset="0"/>
                          </a:rPr>
                          <m:t>=1</m:t>
                        </m:r>
                      </m:sub>
                      <m:sup>
                        <m:r>
                          <a:rPr lang="en-US" sz="2000" i="1">
                            <a:latin typeface="Cambria Math" panose="02040503050406030204" pitchFamily="18" charset="0"/>
                            <a:cs typeface="Arial" charset="0"/>
                          </a:rPr>
                          <m:t>𝑐</m:t>
                        </m:r>
                      </m:sup>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𝑛</m:t>
                                </m:r>
                              </m:e>
                              <m:sub>
                                <m:r>
                                  <a:rPr lang="en-US" sz="2000" i="1">
                                    <a:latin typeface="Cambria Math" panose="02040503050406030204" pitchFamily="18" charset="0"/>
                                    <a:cs typeface="Arial" charset="0"/>
                                  </a:rPr>
                                  <m:t>𝑗</m:t>
                                </m:r>
                              </m:sub>
                            </m:sSub>
                          </m:num>
                          <m:den>
                            <m:r>
                              <a:rPr lang="en-US" sz="2000" i="1">
                                <a:latin typeface="Cambria Math" panose="02040503050406030204" pitchFamily="18" charset="0"/>
                                <a:cs typeface="Arial" charset="0"/>
                              </a:rPr>
                              <m:t>𝑛</m:t>
                            </m:r>
                          </m:den>
                        </m:f>
                      </m:e>
                    </m:nary>
                    <m:r>
                      <a:rPr lang="en-US" sz="2000" i="1">
                        <a:latin typeface="Cambria Math" panose="02040503050406030204" pitchFamily="18" charset="0"/>
                        <a:cs typeface="Arial" charset="0"/>
                      </a:rPr>
                      <m:t> </m:t>
                    </m:r>
                    <m:r>
                      <a:rPr lang="en-US" sz="2000" i="1">
                        <a:latin typeface="Cambria Math" panose="02040503050406030204" pitchFamily="18" charset="0"/>
                        <a:cs typeface="Arial" charset="0"/>
                      </a:rPr>
                      <m:t>𝐼</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𝑁</m:t>
                        </m:r>
                      </m:e>
                      <m:sub>
                        <m:r>
                          <a:rPr lang="en-US" sz="2000" i="1">
                            <a:latin typeface="Cambria Math" panose="02040503050406030204" pitchFamily="18" charset="0"/>
                            <a:cs typeface="Arial" charset="0"/>
                          </a:rPr>
                          <m:t>𝑗</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which is a weighted average of the children’s impurity.  One way to select splitting criteria is to maximize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𝑁</m:t>
                        </m:r>
                      </m:e>
                    </m:d>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𝐼</m:t>
                    </m:r>
                    <m:d>
                      <m:dPr>
                        <m:ctrlPr>
                          <a:rPr lang="en-US" sz="2000" i="1">
                            <a:latin typeface="Cambria Math" panose="02040503050406030204" pitchFamily="18" charset="0"/>
                            <a:cs typeface="Arial" charset="0"/>
                          </a:rPr>
                        </m:ctrlPr>
                      </m:dPr>
                      <m:e>
                        <m:r>
                          <a:rPr lang="en-US" sz="2000" i="1">
                            <a:latin typeface="Cambria Math" panose="02040503050406030204" pitchFamily="18" charset="0"/>
                            <a:cs typeface="Arial" charset="0"/>
                          </a:rPr>
                          <m:t>𝑐h𝑖𝑙𝑑𝑟𝑒𝑛</m:t>
                        </m:r>
                      </m:e>
                    </m:d>
                    <m:r>
                      <a:rPr lang="en-US" sz="2000" i="1">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spcBef>
                    <a:spcPts val="150"/>
                  </a:spcBef>
                  <a:buFont typeface="Arial" charset="0"/>
                  <a:buChar char="•"/>
                </a:pPr>
                <a:r>
                  <a:rPr lang="en-US" sz="2000" dirty="0">
                    <a:latin typeface="Arial" charset="0"/>
                    <a:ea typeface="Arial" charset="0"/>
                    <a:cs typeface="Arial" charset="0"/>
                  </a:rPr>
                  <a:t>For example, in the (3,3) case above if the split results in two nodes with all members of class 1 in N</a:t>
                </a:r>
                <a:r>
                  <a:rPr lang="en-US" sz="2000" baseline="-25000" dirty="0">
                    <a:latin typeface="Arial" charset="0"/>
                    <a:ea typeface="Arial" charset="0"/>
                    <a:cs typeface="Arial" charset="0"/>
                  </a:rPr>
                  <a:t>1</a:t>
                </a:r>
                <a:r>
                  <a:rPr lang="en-US" sz="2000" dirty="0">
                    <a:latin typeface="Arial" charset="0"/>
                    <a:ea typeface="Arial" charset="0"/>
                    <a:cs typeface="Arial" charset="0"/>
                  </a:rPr>
                  <a:t> and 3 members in N</a:t>
                </a:r>
                <a:r>
                  <a:rPr lang="en-US" sz="2000" baseline="-25000" dirty="0">
                    <a:latin typeface="Arial" charset="0"/>
                    <a:ea typeface="Arial" charset="0"/>
                    <a:cs typeface="Arial" charset="0"/>
                  </a:rPr>
                  <a:t>2</a:t>
                </a:r>
                <a:r>
                  <a:rPr lang="en-US" sz="2000" dirty="0">
                    <a:latin typeface="Arial" charset="0"/>
                    <a:ea typeface="Arial" charset="0"/>
                    <a:cs typeface="Arial" charset="0"/>
                  </a:rPr>
                  <a:t>,</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1.  If the split results in two nodes with N</a:t>
                </a:r>
                <a:r>
                  <a:rPr lang="en-US" sz="2000" baseline="-25000" dirty="0">
                    <a:latin typeface="Arial" charset="0"/>
                    <a:ea typeface="Arial" charset="0"/>
                    <a:cs typeface="Arial" charset="0"/>
                  </a:rPr>
                  <a:t>1</a:t>
                </a:r>
                <a:r>
                  <a:rPr lang="en-US" sz="2000" dirty="0">
                    <a:latin typeface="Arial" charset="0"/>
                    <a:ea typeface="Arial" charset="0"/>
                    <a:cs typeface="Arial" charset="0"/>
                  </a:rPr>
                  <a:t> having population (1,2) and N</a:t>
                </a:r>
                <a:r>
                  <a:rPr lang="en-US" sz="2000" baseline="-25000" dirty="0">
                    <a:latin typeface="Arial" charset="0"/>
                    <a:ea typeface="Arial" charset="0"/>
                    <a:cs typeface="Arial" charset="0"/>
                  </a:rPr>
                  <a:t>2</a:t>
                </a:r>
                <a:r>
                  <a:rPr lang="en-US" sz="2000" dirty="0">
                    <a:latin typeface="Arial" charset="0"/>
                    <a:ea typeface="Arial" charset="0"/>
                    <a:cs typeface="Arial" charset="0"/>
                  </a:rPr>
                  <a:t> having population (2,1)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m:t>
                        </m:r>
                      </m:e>
                      <m:sub>
                        <m:r>
                          <a:rPr lang="en-US" sz="2000" i="1">
                            <a:latin typeface="Cambria Math" panose="02040503050406030204" pitchFamily="18" charset="0"/>
                            <a:cs typeface="Arial" charset="0"/>
                          </a:rPr>
                          <m:t>𝑠𝑝𝑙𝑖𝑡</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.09.   The first split is far better.</a:t>
                </a: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307591"/>
                <a:ext cx="8686800" cy="4885636"/>
              </a:xfrm>
              <a:blipFill>
                <a:blip r:embed="rId3"/>
                <a:stretch>
                  <a:fillRect l="-1168" t="-1036" r="-10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193227"/>
            <a:ext cx="1600200" cy="273844"/>
          </a:xfrm>
        </p:spPr>
        <p:txBody>
          <a:bodyPr/>
          <a:lstStyle/>
          <a:p>
            <a:fld id="{FA32F8ED-EEB4-4D51-9E8E-3B145D9B9811}" type="slidenum">
              <a:rPr lang="en-US" smtClean="0"/>
              <a:pPr/>
              <a:t>86</a:t>
            </a:fld>
            <a:endParaRPr lang="en-US" dirty="0"/>
          </a:p>
        </p:txBody>
      </p:sp>
    </p:spTree>
    <p:extLst>
      <p:ext uri="{BB962C8B-B14F-4D97-AF65-F5344CB8AC3E}">
        <p14:creationId xmlns:p14="http://schemas.microsoft.com/office/powerpoint/2010/main" val="484299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00" y="262029"/>
            <a:ext cx="8418380" cy="651272"/>
          </a:xfrm>
        </p:spPr>
        <p:txBody>
          <a:bodyPr anchor="ctr">
            <a:normAutofit/>
          </a:bodyPr>
          <a:lstStyle/>
          <a:p>
            <a:pPr algn="ctr"/>
            <a:r>
              <a:rPr lang="en-US" sz="4000" dirty="0">
                <a:latin typeface="Arial" charset="0"/>
                <a:ea typeface="Arial" charset="0"/>
                <a:cs typeface="Arial" charset="0"/>
              </a:rPr>
              <a:t>Principal component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2790" y="1895932"/>
                <a:ext cx="8738420" cy="3474066"/>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Orthogonal projection of data to lower dimension</a:t>
                </a:r>
              </a:p>
              <a:p>
                <a:pPr marL="600075" lvl="1" indent="-257175" algn="l">
                  <a:buFont typeface="Arial" panose="020B0604020202020204" pitchFamily="34" charset="0"/>
                  <a:buChar char="•"/>
                </a:pPr>
                <a:r>
                  <a:rPr lang="en-US" sz="2000" dirty="0">
                    <a:latin typeface="Arial" charset="0"/>
                    <a:ea typeface="Arial" charset="0"/>
                    <a:cs typeface="Arial" charset="0"/>
                  </a:rPr>
                  <a:t>Maximize variance of projected data</a:t>
                </a:r>
              </a:p>
              <a:p>
                <a:pPr marL="600075" lvl="1" indent="-257175" algn="l">
                  <a:buFont typeface="Arial" panose="020B0604020202020204" pitchFamily="34" charset="0"/>
                  <a:buChar char="•"/>
                </a:pPr>
                <a:r>
                  <a:rPr lang="en-US" sz="2000" dirty="0">
                    <a:latin typeface="Arial" charset="0"/>
                    <a:ea typeface="Arial" charset="0"/>
                    <a:cs typeface="Arial" charset="0"/>
                  </a:rPr>
                  <a:t>Minimize mean squared distance between data points and projections</a:t>
                </a:r>
              </a:p>
              <a:p>
                <a:pPr marL="257175" indent="-257175" algn="l">
                  <a:buFont typeface="Arial" panose="020B0604020202020204" pitchFamily="34" charset="0"/>
                  <a:buChar char="•"/>
                </a:pPr>
                <a:r>
                  <a:rPr lang="en-US" sz="2000" dirty="0">
                    <a:latin typeface="Arial" charset="0"/>
                    <a:ea typeface="Arial" charset="0"/>
                    <a:cs typeface="Arial" charset="0"/>
                  </a:rPr>
                  <a:t>First principal component is largest eigenvector of covariance.  Same as maximizing binary form subject to ||w|| = 1.</a:t>
                </a:r>
              </a:p>
              <a:p>
                <a:pPr marL="257175" indent="-257175"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Let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𝑋</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𝑥</m:t>
                            </m:r>
                          </m:e>
                          <m:sub>
                            <m:r>
                              <a:rPr lang="en-US" sz="2000" i="1">
                                <a:latin typeface="Cambria Math" panose="02040503050406030204" pitchFamily="18" charset="0"/>
                                <a:ea typeface="Cambria Math" panose="02040503050406030204" pitchFamily="18" charset="0"/>
                                <a:cs typeface="Arial" charset="0"/>
                              </a:rPr>
                              <m:t>𝑖</m:t>
                            </m:r>
                          </m:sub>
                        </m:sSub>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𝜇</m:t>
                            </m:r>
                          </m:e>
                          <m:sub>
                            <m:r>
                              <a:rPr lang="en-US" sz="2000" i="1">
                                <a:latin typeface="Cambria Math" panose="02040503050406030204" pitchFamily="18" charset="0"/>
                                <a:ea typeface="Cambria Math" panose="02040503050406030204" pitchFamily="18" charset="0"/>
                                <a:cs typeface="Arial" charset="0"/>
                              </a:rPr>
                              <m:t>𝑖</m:t>
                            </m:r>
                          </m:sub>
                        </m:sSub>
                      </m:e>
                    </m:d>
                  </m:oMath>
                </a14:m>
                <a:r>
                  <a:rPr lang="en-US" sz="2000" dirty="0">
                    <a:latin typeface="Arial" charset="0"/>
                    <a:ea typeface="Arial" charset="0"/>
                    <a:cs typeface="Arial" charset="0"/>
                  </a:rPr>
                  <a:t>.  M = XX</a:t>
                </a:r>
                <a:r>
                  <a:rPr lang="en-US" sz="2000" baseline="30000" dirty="0">
                    <a:latin typeface="Arial" charset="0"/>
                    <a:ea typeface="Arial" charset="0"/>
                    <a:cs typeface="Arial" charset="0"/>
                  </a:rPr>
                  <a:t>T</a:t>
                </a:r>
                <a:r>
                  <a:rPr lang="en-US" sz="2000" dirty="0">
                    <a:latin typeface="Arial" charset="0"/>
                    <a:ea typeface="Arial" charset="0"/>
                    <a:cs typeface="Arial" charset="0"/>
                  </a:rPr>
                  <a:t>.</a:t>
                </a:r>
              </a:p>
              <a:p>
                <a:pPr marL="257175" indent="-257175" algn="l">
                  <a:buFont typeface="Arial" panose="020B0604020202020204" pitchFamily="34" charset="0"/>
                  <a:buChar char="•"/>
                </a:pPr>
                <a:r>
                  <a:rPr lang="en-US" sz="2000" dirty="0">
                    <a:latin typeface="Arial" charset="0"/>
                    <a:ea typeface="Arial" charset="0"/>
                    <a:cs typeface="Arial" charset="0"/>
                  </a:rPr>
                  <a:t>Second principal component is orthogonal to first and second eigenvectors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2790" y="1895932"/>
                <a:ext cx="8738420" cy="3474066"/>
              </a:xfrm>
              <a:blipFill>
                <a:blip r:embed="rId3"/>
                <a:stretch>
                  <a:fillRect l="-435" t="-18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87</a:t>
            </a:fld>
            <a:endParaRPr lang="en-US" dirty="0"/>
          </a:p>
        </p:txBody>
      </p:sp>
      <p:sp>
        <p:nvSpPr>
          <p:cNvPr id="4" name="TextBox 3">
            <a:extLst>
              <a:ext uri="{FF2B5EF4-FFF2-40B4-BE49-F238E27FC236}">
                <a16:creationId xmlns:a16="http://schemas.microsoft.com/office/drawing/2014/main" id="{98CAB474-AFFF-5245-9BB2-3DA9EF55C4CB}"/>
              </a:ext>
            </a:extLst>
          </p:cNvPr>
          <p:cNvSpPr txBox="1"/>
          <p:nvPr/>
        </p:nvSpPr>
        <p:spPr>
          <a:xfrm>
            <a:off x="1932709" y="562451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901753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169820"/>
            <a:ext cx="8418380" cy="651272"/>
          </a:xfrm>
        </p:spPr>
        <p:txBody>
          <a:bodyPr anchor="ctr">
            <a:normAutofit/>
          </a:bodyPr>
          <a:lstStyle/>
          <a:p>
            <a:pPr algn="ctr"/>
            <a:r>
              <a:rPr lang="en-US" sz="4000" dirty="0">
                <a:latin typeface="Arial" charset="0"/>
                <a:ea typeface="Arial" charset="0"/>
                <a:cs typeface="Arial" charset="0"/>
              </a:rPr>
              <a:t>PCA example</a:t>
            </a:r>
          </a:p>
        </p:txBody>
      </p:sp>
      <p:sp>
        <p:nvSpPr>
          <p:cNvPr id="3" name="Content Placeholder 2"/>
          <p:cNvSpPr>
            <a:spLocks noGrp="1"/>
          </p:cNvSpPr>
          <p:nvPr>
            <p:ph idx="1"/>
          </p:nvPr>
        </p:nvSpPr>
        <p:spPr>
          <a:xfrm>
            <a:off x="362810" y="1480217"/>
            <a:ext cx="8418380" cy="4824521"/>
          </a:xfrm>
        </p:spPr>
        <p:txBody>
          <a:bodyPr>
            <a:noAutofit/>
          </a:bodyPr>
          <a:lstStyle/>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PCA data</a:t>
            </a:r>
          </a:p>
          <a:p>
            <a:pPr lvl="1" algn="l">
              <a:spcBef>
                <a:spcPts val="0"/>
              </a:spcBef>
            </a:pPr>
            <a:r>
              <a:rPr lang="en-US" sz="2000" dirty="0">
                <a:latin typeface="Courier New" panose="02070309020205020404" pitchFamily="49" charset="0"/>
                <a:cs typeface="Courier New" panose="02070309020205020404" pitchFamily="49" charset="0"/>
              </a:rPr>
              <a:t>  1.0000   1.0000   1.0000</a:t>
            </a:r>
          </a:p>
          <a:p>
            <a:pPr lvl="1" algn="l">
              <a:spcBef>
                <a:spcPts val="0"/>
              </a:spcBef>
            </a:pPr>
            <a:r>
              <a:rPr lang="en-US" sz="2000" dirty="0">
                <a:latin typeface="Courier New" panose="02070309020205020404" pitchFamily="49" charset="0"/>
                <a:cs typeface="Courier New" panose="02070309020205020404" pitchFamily="49" charset="0"/>
              </a:rPr>
              <a:t>  2.0000   1.0000   0.5000</a:t>
            </a:r>
          </a:p>
          <a:p>
            <a:pPr lvl="1" algn="l">
              <a:spcBef>
                <a:spcPts val="0"/>
              </a:spcBef>
            </a:pPr>
            <a:r>
              <a:rPr lang="en-US" sz="2000" dirty="0">
                <a:latin typeface="Courier New" panose="02070309020205020404" pitchFamily="49" charset="0"/>
                <a:cs typeface="Courier New" panose="02070309020205020404" pitchFamily="49" charset="0"/>
              </a:rPr>
              <a:t>  3.0000   1.0000   0.3333</a:t>
            </a:r>
          </a:p>
          <a:p>
            <a:pPr lvl="1" algn="l">
              <a:spcBef>
                <a:spcPts val="0"/>
              </a:spcBef>
            </a:pPr>
            <a:r>
              <a:rPr lang="en-US" sz="2000" dirty="0">
                <a:latin typeface="Courier New" panose="02070309020205020404" pitchFamily="49" charset="0"/>
                <a:cs typeface="Courier New" panose="02070309020205020404" pitchFamily="49" charset="0"/>
              </a:rPr>
              <a:t>  4.0000   1.0000   0.2500</a:t>
            </a:r>
          </a:p>
          <a:p>
            <a:pPr lvl="1" algn="l">
              <a:spcBef>
                <a:spcPts val="0"/>
              </a:spcBef>
            </a:pPr>
            <a:r>
              <a:rPr lang="en-US" sz="2000" dirty="0">
                <a:latin typeface="Courier New" panose="02070309020205020404" pitchFamily="49" charset="0"/>
                <a:cs typeface="Courier New" panose="02070309020205020404" pitchFamily="49" charset="0"/>
              </a:rPr>
              <a:t>  5.0000   1.0000   0.2000</a:t>
            </a:r>
          </a:p>
          <a:p>
            <a:pPr lvl="1" algn="l">
              <a:spcBef>
                <a:spcPts val="0"/>
              </a:spcBef>
            </a:pPr>
            <a:r>
              <a:rPr lang="en-US" sz="2000" dirty="0">
                <a:latin typeface="Courier New" panose="02070309020205020404" pitchFamily="49" charset="0"/>
                <a:cs typeface="Courier New" panose="02070309020205020404" pitchFamily="49" charset="0"/>
              </a:rPr>
              <a:t>  6.0000   1.0000   0.1667</a:t>
            </a:r>
          </a:p>
          <a:p>
            <a:pPr lvl="1" algn="l">
              <a:spcBef>
                <a:spcPts val="0"/>
              </a:spcBef>
            </a:pPr>
            <a:r>
              <a:rPr lang="en-US" sz="2000" dirty="0">
                <a:latin typeface="Courier New" panose="02070309020205020404" pitchFamily="49" charset="0"/>
                <a:cs typeface="Courier New" panose="02070309020205020404" pitchFamily="49" charset="0"/>
              </a:rPr>
              <a:t>  7.0000   1.0000   0.1429</a:t>
            </a:r>
          </a:p>
          <a:p>
            <a:pPr lvl="1" algn="l">
              <a:spcBef>
                <a:spcPts val="0"/>
              </a:spcBef>
            </a:pPr>
            <a:r>
              <a:rPr lang="en-US" sz="2000" dirty="0">
                <a:latin typeface="Courier New" panose="02070309020205020404" pitchFamily="49" charset="0"/>
                <a:cs typeface="Courier New" panose="02070309020205020404" pitchFamily="49" charset="0"/>
              </a:rPr>
              <a:t>  8.0000   1.0000   0.1250</a:t>
            </a:r>
          </a:p>
          <a:p>
            <a:pPr lvl="1" algn="l">
              <a:spcBef>
                <a:spcPts val="0"/>
              </a:spcBef>
            </a:pPr>
            <a:r>
              <a:rPr lang="en-US" sz="2000" dirty="0">
                <a:latin typeface="Courier New" panose="02070309020205020404" pitchFamily="49" charset="0"/>
                <a:cs typeface="Courier New" panose="02070309020205020404" pitchFamily="49" charset="0"/>
              </a:rPr>
              <a:t>  9.0000   1.0000   0.1111</a:t>
            </a:r>
          </a:p>
          <a:p>
            <a:pPr lvl="1" algn="l">
              <a:spcBef>
                <a:spcPts val="0"/>
              </a:spcBef>
            </a:pPr>
            <a:r>
              <a:rPr lang="en-US" sz="2000" dirty="0">
                <a:latin typeface="Courier New" panose="02070309020205020404" pitchFamily="49" charset="0"/>
                <a:cs typeface="Courier New" panose="02070309020205020404" pitchFamily="49" charset="0"/>
              </a:rPr>
              <a:t> 10.0000   1.0000   0.1000</a:t>
            </a:r>
            <a:br>
              <a:rPr lang="en-US" sz="2000" dirty="0"/>
            </a:br>
            <a:endParaRPr lang="en-US" sz="2000" dirty="0"/>
          </a:p>
          <a:p>
            <a:pPr marL="257175" indent="-257175" algn="l">
              <a:buFont typeface="Arial" panose="020B0604020202020204" pitchFamily="34" charset="0"/>
              <a:buChar char="•"/>
            </a:pPr>
            <a:r>
              <a:rPr lang="en-US" sz="2000" dirty="0">
                <a:latin typeface="Arial" panose="020B0604020202020204" pitchFamily="34" charset="0"/>
                <a:cs typeface="Arial" panose="020B0604020202020204" pitchFamily="34" charset="0"/>
              </a:rPr>
              <a:t>Direction with greatest variation:   0.9993   0.0000  -0.0373</a:t>
            </a:r>
          </a:p>
        </p:txBody>
      </p:sp>
      <p:sp>
        <p:nvSpPr>
          <p:cNvPr id="5" name="Slide Number Placeholder 4"/>
          <p:cNvSpPr>
            <a:spLocks noGrp="1"/>
          </p:cNvSpPr>
          <p:nvPr>
            <p:ph type="sldNum" sz="quarter" idx="12"/>
          </p:nvPr>
        </p:nvSpPr>
        <p:spPr>
          <a:xfrm>
            <a:off x="7180990" y="6304738"/>
            <a:ext cx="1600200" cy="273844"/>
          </a:xfrm>
        </p:spPr>
        <p:txBody>
          <a:bodyPr/>
          <a:lstStyle/>
          <a:p>
            <a:fld id="{FA32F8ED-EEB4-4D51-9E8E-3B145D9B9811}" type="slidenum">
              <a:rPr lang="en-US" smtClean="0"/>
              <a:pPr/>
              <a:t>88</a:t>
            </a:fld>
            <a:endParaRPr lang="en-US" dirty="0"/>
          </a:p>
        </p:txBody>
      </p:sp>
    </p:spTree>
    <p:extLst>
      <p:ext uri="{BB962C8B-B14F-4D97-AF65-F5344CB8AC3E}">
        <p14:creationId xmlns:p14="http://schemas.microsoft.com/office/powerpoint/2010/main" val="4094833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45" y="174415"/>
            <a:ext cx="8598310" cy="651272"/>
          </a:xfrm>
        </p:spPr>
        <p:txBody>
          <a:bodyPr anchor="ctr">
            <a:normAutofit/>
          </a:bodyPr>
          <a:lstStyle/>
          <a:p>
            <a:pPr algn="ctr"/>
            <a:r>
              <a:rPr lang="en-US" sz="4000" dirty="0">
                <a:latin typeface="Arial" panose="020B0604020202020204" pitchFamily="34" charset="0"/>
                <a:cs typeface="Arial" panose="020B0604020202020204" pitchFamily="34" charset="0"/>
              </a:rPr>
              <a:t>Ensemble learning</a:t>
            </a:r>
          </a:p>
        </p:txBody>
      </p:sp>
      <p:sp>
        <p:nvSpPr>
          <p:cNvPr id="3" name="Content Placeholder 2"/>
          <p:cNvSpPr>
            <a:spLocks noGrp="1"/>
          </p:cNvSpPr>
          <p:nvPr>
            <p:ph idx="1"/>
          </p:nvPr>
        </p:nvSpPr>
        <p:spPr>
          <a:xfrm>
            <a:off x="272845" y="2168610"/>
            <a:ext cx="8686800" cy="2520779"/>
          </a:xfrm>
        </p:spPr>
        <p:txBody>
          <a:bodyPr>
            <a:noAutofit/>
          </a:bodyPr>
          <a:lstStyle/>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Given classifiers h</a:t>
            </a:r>
            <a:r>
              <a:rPr lang="en-US" baseline="-25000" dirty="0">
                <a:latin typeface="Calibri" panose="020F0502020204030204" pitchFamily="34" charset="0"/>
                <a:ea typeface="Arial" charset="0"/>
                <a:cs typeface="Calibri" panose="020F0502020204030204" pitchFamily="34" charset="0"/>
              </a:rPr>
              <a:t>1</a:t>
            </a:r>
            <a:r>
              <a:rPr lang="en-US" dirty="0">
                <a:latin typeface="Calibri" panose="020F0502020204030204" pitchFamily="34" charset="0"/>
                <a:ea typeface="Arial" charset="0"/>
                <a:cs typeface="Calibri" panose="020F0502020204030204" pitchFamily="34" charset="0"/>
              </a:rPr>
              <a:t>, …, h</a:t>
            </a:r>
            <a:r>
              <a:rPr lang="en-US" baseline="-25000" dirty="0">
                <a:latin typeface="Calibri" panose="020F0502020204030204" pitchFamily="34" charset="0"/>
                <a:ea typeface="Arial" charset="0"/>
                <a:cs typeface="Calibri" panose="020F0502020204030204" pitchFamily="34" charset="0"/>
              </a:rPr>
              <a:t>L</a:t>
            </a:r>
            <a:r>
              <a:rPr lang="en-US" dirty="0">
                <a:latin typeface="Calibri" panose="020F0502020204030204" pitchFamily="34" charset="0"/>
                <a:ea typeface="Arial" charset="0"/>
                <a:cs typeface="Calibri" panose="020F0502020204030204" pitchFamily="34" charset="0"/>
              </a:rPr>
              <a:t>, construct classifier H(x) that combines them.</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Requires diversity:  different classifiers should make different mistakes</a:t>
            </a:r>
          </a:p>
          <a:p>
            <a:pPr marL="257175" indent="-257175" algn="l">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Adaboost (adaptive bosting) is an example.</a:t>
            </a:r>
            <a:endParaRPr lang="en-US" sz="2100" dirty="0">
              <a:latin typeface="Calibri" panose="020F0502020204030204" pitchFamily="34" charset="0"/>
              <a:ea typeface="Arial" charset="0"/>
              <a:cs typeface="Calibri" panose="020F0502020204030204" pitchFamily="34" charset="0"/>
            </a:endParaRP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905393" y="5997615"/>
            <a:ext cx="1600200" cy="273844"/>
          </a:xfrm>
        </p:spPr>
        <p:txBody>
          <a:bodyPr/>
          <a:lstStyle/>
          <a:p>
            <a:fld id="{FA32F8ED-EEB4-4D51-9E8E-3B145D9B9811}" type="slidenum">
              <a:rPr lang="en-US" smtClean="0"/>
              <a:pPr/>
              <a:t>89</a:t>
            </a:fld>
            <a:endParaRPr lang="en-US" dirty="0"/>
          </a:p>
        </p:txBody>
      </p:sp>
      <p:sp>
        <p:nvSpPr>
          <p:cNvPr id="4" name="TextBox 3">
            <a:extLst>
              <a:ext uri="{FF2B5EF4-FFF2-40B4-BE49-F238E27FC236}">
                <a16:creationId xmlns:a16="http://schemas.microsoft.com/office/drawing/2014/main" id="{BAF02553-1F5F-994C-B916-FE6B6ED2A877}"/>
              </a:ext>
            </a:extLst>
          </p:cNvPr>
          <p:cNvSpPr txBox="1"/>
          <p:nvPr/>
        </p:nvSpPr>
        <p:spPr>
          <a:xfrm>
            <a:off x="2622721" y="5342753"/>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280496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 y="143038"/>
            <a:ext cx="8498920" cy="651272"/>
          </a:xfrm>
        </p:spPr>
        <p:txBody>
          <a:bodyPr anchor="ctr">
            <a:noAutofit/>
          </a:bodyPr>
          <a:lstStyle/>
          <a:p>
            <a:pPr algn="ctr"/>
            <a:r>
              <a:rPr lang="en-US" sz="4000" dirty="0">
                <a:latin typeface="Arial" charset="0"/>
                <a:ea typeface="Arial" charset="0"/>
                <a:cs typeface="Arial" charset="0"/>
              </a:rPr>
              <a:t>Information</a:t>
            </a:r>
            <a:endParaRPr lang="en-US" sz="3300" dirty="0">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099" y="1778557"/>
                <a:ext cx="8686800" cy="4013022"/>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Entropy:  Let X be a random variable from a sample space {x</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 x</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 …, x</a:t>
                </a:r>
                <a:r>
                  <a:rPr lang="en-US" sz="2000" baseline="-25000" dirty="0">
                    <a:latin typeface="Calibri" panose="020F0502020204030204" pitchFamily="34" charset="0"/>
                    <a:ea typeface="Arial" charset="0"/>
                    <a:cs typeface="Calibri" panose="020F0502020204030204" pitchFamily="34" charset="0"/>
                  </a:rPr>
                  <a:t>n</a:t>
                </a:r>
                <a:r>
                  <a:rPr lang="en-US" sz="2000" dirty="0">
                    <a:latin typeface="Calibri" panose="020F0502020204030204" pitchFamily="34" charset="0"/>
                    <a:ea typeface="Arial" charset="0"/>
                    <a:cs typeface="Calibri" panose="020F0502020204030204" pitchFamily="34" charset="0"/>
                  </a:rPr>
                  <a:t>} with distribution P.  The entropy of X is</a:t>
                </a:r>
              </a:p>
              <a:p>
                <a:pPr lvl="2" algn="l"/>
                <a:r>
                  <a:rPr lang="en-US" dirty="0">
                    <a:latin typeface="Calibri" panose="020F0502020204030204" pitchFamily="34" charset="0"/>
                    <a:ea typeface="Arial" charset="0"/>
                    <a:cs typeface="Calibri" panose="020F0502020204030204" pitchFamily="34" charset="0"/>
                  </a:rPr>
                  <a:t>H(X) = </a:t>
                </a:r>
                <a14:m>
                  <m:oMath xmlns:m="http://schemas.openxmlformats.org/officeDocument/2006/math">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𝑘</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𝑛</m:t>
                        </m:r>
                      </m:sup>
                      <m:e>
                        <m:r>
                          <a:rPr lang="en-US" i="1">
                            <a:latin typeface="Cambria Math" panose="02040503050406030204" pitchFamily="18" charset="0"/>
                            <a:cs typeface="Arial" charset="0"/>
                          </a:rPr>
                          <m:t>−</m:t>
                        </m:r>
                      </m:e>
                    </m:nary>
                  </m:oMath>
                </a14:m>
                <a:r>
                  <a:rPr lang="en-US" dirty="0">
                    <a:latin typeface="Calibri" panose="020F0502020204030204" pitchFamily="34" charset="0"/>
                    <a:ea typeface="Arial" charset="0"/>
                    <a:cs typeface="Calibri" panose="020F0502020204030204" pitchFamily="34" charset="0"/>
                  </a:rPr>
                  <a:t> 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)lg(P(X=x</a:t>
                </a:r>
                <a:r>
                  <a:rPr lang="en-US" baseline="-25000" dirty="0">
                    <a:latin typeface="Calibri" panose="020F0502020204030204" pitchFamily="34" charset="0"/>
                    <a:ea typeface="Arial" charset="0"/>
                    <a:cs typeface="Calibri" panose="020F0502020204030204" pitchFamily="34" charset="0"/>
                  </a:rPr>
                  <a:t>k</a:t>
                </a:r>
                <a:r>
                  <a:rPr lang="en-US" dirty="0">
                    <a:latin typeface="Calibri" panose="020F0502020204030204" pitchFamily="34" charset="0"/>
                    <a:ea typeface="Arial" charset="0"/>
                    <a:cs typeface="Calibri" panose="020F0502020204030204" pitchFamily="34" charset="0"/>
                  </a:rPr>
                  <a:t>) )  where lg(x)= log</a:t>
                </a:r>
                <a:r>
                  <a:rPr lang="en-US" baseline="-25000" dirty="0">
                    <a:latin typeface="Calibri" panose="020F0502020204030204" pitchFamily="34" charset="0"/>
                    <a:ea typeface="Arial" charset="0"/>
                    <a:cs typeface="Calibri" panose="020F0502020204030204" pitchFamily="34" charset="0"/>
                  </a:rPr>
                  <a:t>2</a:t>
                </a:r>
                <a:r>
                  <a:rPr lang="en-US" dirty="0">
                    <a:latin typeface="Calibri" panose="020F0502020204030204" pitchFamily="34" charset="0"/>
                    <a:ea typeface="Arial" charset="0"/>
                    <a:cs typeface="Calibri" panose="020F0502020204030204" pitchFamily="34" charset="0"/>
                  </a:rPr>
                  <a:t>(x).</a:t>
                </a:r>
              </a:p>
              <a:p>
                <a:pPr lvl="2" algn="l"/>
                <a:endParaRPr lang="en-US" dirty="0">
                  <a:latin typeface="Calibri" panose="020F0502020204030204" pitchFamily="34" charset="0"/>
                  <a:ea typeface="Arial" charset="0"/>
                  <a:cs typeface="Calibri" panose="020F0502020204030204" pitchFamily="34" charset="0"/>
                </a:endParaRPr>
              </a:p>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Mutual information: Let X and Y be random variables, define the mutual information</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I(X,Y) = H(X) - H(X|Y)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If X and Y are independent, H(X, Y)= H(X) + H(Y)</a:t>
                </a:r>
              </a:p>
              <a:p>
                <a:pPr marL="600075" lvl="1" indent="-257175" algn="l">
                  <a:spcBef>
                    <a:spcPts val="0"/>
                  </a:spcBef>
                  <a:buFont typeface="Arial" charset="0"/>
                  <a:buChar char="•"/>
                </a:pPr>
                <a:r>
                  <a:rPr lang="en-US" sz="2000" dirty="0">
                    <a:latin typeface="Calibri" panose="020F0502020204030204" pitchFamily="34" charset="0"/>
                    <a:ea typeface="Arial" charset="0"/>
                    <a:cs typeface="Calibri" panose="020F0502020204030204" pitchFamily="34" charset="0"/>
                  </a:rPr>
                  <a:t>Suppose p(x) is an unknown distribution modelled by q(x).  Define </a:t>
                </a:r>
                <a14:m>
                  <m:oMath xmlns:m="http://schemas.openxmlformats.org/officeDocument/2006/math">
                    <m:r>
                      <a:rPr lang="en-US" sz="2000" b="0" i="1" smtClean="0">
                        <a:latin typeface="Cambria Math" panose="02040503050406030204" pitchFamily="18" charset="0"/>
                        <a:ea typeface="Arial" charset="0"/>
                        <a:cs typeface="Arial" charset="0"/>
                      </a:rPr>
                      <m:t>𝐾</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𝑝</m:t>
                    </m:r>
                    <m:r>
                      <a:rPr lang="en-US" sz="2000" b="0" i="1" smtClean="0">
                        <a:latin typeface="Cambria Math" panose="02040503050406030204" pitchFamily="18" charset="0"/>
                        <a:ea typeface="Arial" charset="0"/>
                        <a:cs typeface="Arial" charset="0"/>
                      </a:rPr>
                      <m:t>|</m:t>
                    </m:r>
                    <m:d>
                      <m:dPr>
                        <m:begChr m:val="|"/>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𝑞</m:t>
                        </m:r>
                      </m:e>
                    </m:d>
                    <m:r>
                      <a:rPr lang="en-US" sz="2000" b="0" i="1" smtClean="0">
                        <a:latin typeface="Cambria Math" panose="02040503050406030204" pitchFamily="18" charset="0"/>
                        <a:ea typeface="Arial" charset="0"/>
                        <a:cs typeface="Arial" charset="0"/>
                      </a:rPr>
                      <m:t>=−</m:t>
                    </m:r>
                    <m:nary>
                      <m:naryPr>
                        <m:limLoc m:val="undOvr"/>
                        <m:subHide m:val="on"/>
                        <m:supHide m:val="on"/>
                        <m:ctrlPr>
                          <a:rPr lang="en-US" sz="2000" b="0" i="1" smtClean="0">
                            <a:latin typeface="Cambria Math" panose="02040503050406030204" pitchFamily="18" charset="0"/>
                            <a:cs typeface="Arial" charset="0"/>
                          </a:rPr>
                        </m:ctrlPr>
                      </m:naryPr>
                      <m:sub/>
                      <m:sup/>
                      <m:e>
                        <m:r>
                          <a:rPr lang="en-US" sz="2000" b="0" i="1" smtClean="0">
                            <a:latin typeface="Cambria Math" panose="02040503050406030204" pitchFamily="18" charset="0"/>
                            <a:cs typeface="Arial" charset="0"/>
                          </a:rPr>
                          <m:t>𝑝</m:t>
                        </m:r>
                        <m:d>
                          <m:dPr>
                            <m:ctrlPr>
                              <a:rPr lang="en-US" sz="2000" b="0" i="1" smtClean="0">
                                <a:latin typeface="Cambria Math" panose="02040503050406030204" pitchFamily="18" charset="0"/>
                                <a:cs typeface="Arial" charset="0"/>
                              </a:rPr>
                            </m:ctrlPr>
                          </m:dPr>
                          <m:e>
                            <m:r>
                              <a:rPr lang="en-US" sz="2000" b="0" i="1" smtClean="0">
                                <a:latin typeface="Cambria Math" panose="02040503050406030204" pitchFamily="18" charset="0"/>
                                <a:cs typeface="Arial" charset="0"/>
                              </a:rPr>
                              <m:t>𝑥</m:t>
                            </m:r>
                          </m:e>
                        </m:d>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num>
                          <m:den>
                            <m:r>
                              <a:rPr lang="en-US" sz="2000" b="0" i="1" smtClean="0">
                                <a:latin typeface="Cambria Math" panose="02040503050406030204" pitchFamily="18" charset="0"/>
                                <a:cs typeface="Arial" charset="0"/>
                              </a:rPr>
                              <m:t>𝑝</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den>
                        </m:f>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𝑑𝑥</m:t>
                        </m:r>
                      </m:e>
                    </m:nary>
                  </m:oMath>
                </a14:m>
                <a:r>
                  <a:rPr lang="en-US" sz="2000" dirty="0">
                    <a:latin typeface="Calibri" panose="020F0502020204030204" pitchFamily="34" charset="0"/>
                    <a:ea typeface="Arial" charset="0"/>
                    <a:cs typeface="Calibri" panose="020F0502020204030204" pitchFamily="34" charset="0"/>
                  </a:rPr>
                  <a:t>.  The mutual information is I(X,Y) = K(p(x,y)||p(x)p(y)).</a:t>
                </a:r>
              </a:p>
              <a:p>
                <a:pPr algn="l"/>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099" y="1778557"/>
                <a:ext cx="8686800" cy="4013022"/>
              </a:xfrm>
              <a:blipFill>
                <a:blip r:embed="rId3"/>
                <a:stretch>
                  <a:fillRect l="-584" t="-1893" b="-15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218759" y="6337947"/>
            <a:ext cx="1600200" cy="273844"/>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124662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28299"/>
            <a:ext cx="8418380" cy="651272"/>
          </a:xfrm>
        </p:spPr>
        <p:txBody>
          <a:bodyPr anchor="ctr">
            <a:normAutofit/>
          </a:bodyPr>
          <a:lstStyle/>
          <a:p>
            <a:pPr algn="ctr"/>
            <a:r>
              <a:rPr lang="en-US" sz="4000" dirty="0">
                <a:latin typeface="Arial" charset="0"/>
                <a:ea typeface="Arial" charset="0"/>
                <a:cs typeface="Arial" charset="0"/>
              </a:rPr>
              <a:t>AdaBoost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63910"/>
                <a:ext cx="8686800" cy="3285760"/>
              </a:xfrm>
            </p:spPr>
            <p:txBody>
              <a:bodyPr>
                <a:noAutofit/>
              </a:bodyPr>
              <a:lstStyle/>
              <a:p>
                <a:pPr marL="257175" indent="-257175" algn="l">
                  <a:buFont typeface="Arial" panose="020B0604020202020204" pitchFamily="34" charset="0"/>
                  <a:buChar char="•"/>
                </a:pPr>
                <a:r>
                  <a:rPr lang="en-US" sz="2000" dirty="0">
                    <a:latin typeface="Arial" charset="0"/>
                    <a:ea typeface="Arial" charset="0"/>
                    <a:cs typeface="Arial" charset="0"/>
                  </a:rPr>
                  <a:t>Turn T base learners into high performance classifier by weighting them.</a:t>
                </a:r>
              </a:p>
              <a:p>
                <a:pPr lvl="1" algn="l"/>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Input: Training data, (</a:t>
                </a:r>
                <a:r>
                  <a:rPr lang="en-US" sz="2000" b="1" dirty="0">
                    <a:latin typeface="Arial" charset="0"/>
                    <a:ea typeface="Arial" charset="0"/>
                    <a:cs typeface="Arial" charset="0"/>
                  </a:rPr>
                  <a:t>x</a:t>
                </a:r>
                <a:r>
                  <a:rPr lang="en-US" sz="2000" dirty="0">
                    <a:latin typeface="Arial" charset="0"/>
                    <a:ea typeface="Arial" charset="0"/>
                    <a:cs typeface="Arial" charset="0"/>
                  </a:rPr>
                  <a:t>(i), y(i)), I = 1,…,m</a:t>
                </a:r>
              </a:p>
              <a:p>
                <a:pPr lvl="1" algn="l">
                  <a:spcBef>
                    <a:spcPts val="0"/>
                  </a:spcBef>
                </a:pPr>
                <a:r>
                  <a:rPr lang="en-US" sz="2000" dirty="0">
                    <a:latin typeface="Arial" charset="0"/>
                    <a:ea typeface="Arial" charset="0"/>
                    <a:cs typeface="Arial" charset="0"/>
                  </a:rPr>
                  <a:t>Initialize: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𝑤</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r>
                      <a:rPr lang="en-US" sz="2000" b="0" i="0"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 …,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𝑚</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for(t=1 to T) {</a:t>
                </a:r>
              </a:p>
              <a:p>
                <a:pPr lvl="2" algn="l">
                  <a:spcBef>
                    <a:spcPts val="0"/>
                  </a:spcBef>
                </a:pPr>
                <a:r>
                  <a:rPr lang="en-US" dirty="0">
                    <a:latin typeface="Arial" charset="0"/>
                    <a:ea typeface="Arial" charset="0"/>
                    <a:cs typeface="Arial" charset="0"/>
                  </a:rPr>
                  <a:t>Train h</a:t>
                </a:r>
                <a:r>
                  <a:rPr lang="en-US" baseline="-25000" dirty="0">
                    <a:latin typeface="Arial" charset="0"/>
                    <a:ea typeface="Arial" charset="0"/>
                    <a:cs typeface="Arial" charset="0"/>
                  </a:rPr>
                  <a:t>t</a:t>
                </a:r>
                <a:r>
                  <a:rPr lang="en-US" dirty="0">
                    <a:latin typeface="Arial" charset="0"/>
                    <a:ea typeface="Arial" charset="0"/>
                    <a:cs typeface="Arial" charset="0"/>
                  </a:rPr>
                  <a:t> on training data with weight </a:t>
                </a:r>
                <a:r>
                  <a:rPr lang="en-US" b="1" dirty="0">
                    <a:latin typeface="Arial" charset="0"/>
                    <a:ea typeface="Arial" charset="0"/>
                    <a:cs typeface="Arial" charset="0"/>
                  </a:rPr>
                  <a:t>w</a:t>
                </a:r>
                <a:r>
                  <a:rPr lang="en-US" baseline="-25000" dirty="0">
                    <a:latin typeface="Arial" charset="0"/>
                    <a:ea typeface="Arial" charset="0"/>
                    <a:cs typeface="Arial" charset="0"/>
                  </a:rPr>
                  <a:t>t</a:t>
                </a:r>
                <a:r>
                  <a:rPr lang="en-US" dirty="0">
                    <a:latin typeface="Arial" charset="0"/>
                    <a:ea typeface="Arial" charset="0"/>
                    <a:cs typeface="Arial" charset="0"/>
                  </a:rPr>
                  <a:t>.</a:t>
                </a:r>
              </a:p>
              <a:p>
                <a:pPr lvl="2" algn="l">
                  <a:spcBef>
                    <a:spcPts val="0"/>
                  </a:spcBef>
                </a:pPr>
                <a:r>
                  <a:rPr lang="en-US" dirty="0">
                    <a:latin typeface="Arial" charset="0"/>
                    <a:ea typeface="Arial" charset="0"/>
                    <a:cs typeface="Arial" charset="0"/>
                  </a:rPr>
                  <a:t>Compute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nary>
                      <m:naryPr>
                        <m:chr m:val="∑"/>
                        <m:supHide m:val="on"/>
                        <m:ctrlPr>
                          <a:rPr lang="en-US" i="1">
                            <a:latin typeface="Cambria Math" panose="02040503050406030204" pitchFamily="18" charset="0"/>
                            <a:cs typeface="Arial" charset="0"/>
                          </a:rPr>
                        </m:ctrlPr>
                      </m:naryPr>
                      <m:sub>
                        <m:r>
                          <m:rPr>
                            <m:brk m:alnAt="7"/>
                          </m:rP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r>
                          <a:rPr lang="en-US" i="1">
                            <a:latin typeface="Cambria Math" panose="02040503050406030204" pitchFamily="18" charset="0"/>
                            <a:cs typeface="Arial" charset="0"/>
                          </a:rPr>
                          <m:t>𝑦</m:t>
                        </m:r>
                        <m:d>
                          <m:dPr>
                            <m:ctrlPr>
                              <a:rPr lang="en-US" i="1">
                                <a:latin typeface="Cambria Math" panose="02040503050406030204" pitchFamily="18" charset="0"/>
                                <a:cs typeface="Arial" charset="0"/>
                              </a:rPr>
                            </m:ctrlPr>
                          </m:dPr>
                          <m:e>
                            <m:r>
                              <m:rPr>
                                <m:brk m:alnAt="7"/>
                              </m:rPr>
                              <a:rPr lang="en-US" i="1">
                                <a:latin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h</m:t>
                            </m:r>
                          </m:e>
                          <m:sub>
                            <m:r>
                              <a:rPr lang="en-US" i="1">
                                <a:latin typeface="Cambria Math" panose="02040503050406030204" pitchFamily="18" charset="0"/>
                                <a:ea typeface="Cambria Math" panose="02040503050406030204" pitchFamily="18" charset="0"/>
                                <a:cs typeface="Arial" charset="0"/>
                              </a:rPr>
                              <m:t>𝑡</m:t>
                            </m:r>
                          </m:sub>
                        </m:sSub>
                        <m:r>
                          <m:rPr>
                            <m:brk m:alnAt="7"/>
                          </m:rPr>
                          <a:rPr lang="en-US" i="1">
                            <a:latin typeface="Cambria Math" panose="02040503050406030204" pitchFamily="18" charset="0"/>
                            <a:ea typeface="Cambria Math" panose="02040503050406030204" pitchFamily="18" charset="0"/>
                            <a:cs typeface="Arial" charset="0"/>
                          </a:rPr>
                          <m:t>(</m:t>
                        </m:r>
                        <m:r>
                          <m:rPr>
                            <m:brk m:alnAt="7"/>
                          </m:rPr>
                          <a:rPr lang="en-US" b="1" i="1">
                            <a:latin typeface="Cambria Math" panose="02040503050406030204" pitchFamily="18" charset="0"/>
                            <a:ea typeface="Cambria Math" panose="02040503050406030204" pitchFamily="18" charset="0"/>
                            <a:cs typeface="Arial" charset="0"/>
                          </a:rPr>
                          <m:t>𝒙</m:t>
                        </m:r>
                        <m:d>
                          <m:dPr>
                            <m:ctrlPr>
                              <a:rPr lang="en-US" i="1">
                                <a:latin typeface="Cambria Math" panose="02040503050406030204" pitchFamily="18" charset="0"/>
                                <a:ea typeface="Cambria Math" panose="02040503050406030204" pitchFamily="18" charset="0"/>
                                <a:cs typeface="Arial" charset="0"/>
                              </a:rPr>
                            </m:ctrlPr>
                          </m:dPr>
                          <m:e>
                            <m:r>
                              <m:rPr>
                                <m:brk m:alnAt="7"/>
                              </m:rPr>
                              <a:rPr lang="en-US" i="1">
                                <a:latin typeface="Cambria Math" panose="02040503050406030204" pitchFamily="18" charset="0"/>
                                <a:ea typeface="Cambria Math" panose="02040503050406030204" pitchFamily="18" charset="0"/>
                                <a:cs typeface="Arial" charset="0"/>
                              </a:rPr>
                              <m:t>𝑖</m:t>
                            </m:r>
                          </m:e>
                        </m:d>
                        <m:r>
                          <m:rPr>
                            <m:brk m:alnAt="7"/>
                          </m:rPr>
                          <a:rPr lang="en-US" i="1">
                            <a:latin typeface="Cambria Math" panose="02040503050406030204" pitchFamily="18" charset="0"/>
                            <a:ea typeface="Cambria Math" panose="02040503050406030204" pitchFamily="18" charset="0"/>
                            <a:cs typeface="Arial" charset="0"/>
                          </a:rPr>
                          <m:t>)</m:t>
                        </m:r>
                      </m:sub>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sub>
                        </m:sSub>
                      </m:e>
                    </m:nary>
                  </m:oMath>
                </a14:m>
                <a:r>
                  <a:rPr lang="en-US" dirty="0">
                    <a:latin typeface="Arial" charset="0"/>
                    <a:ea typeface="Arial" charset="0"/>
                    <a:cs typeface="Arial" charset="0"/>
                  </a:rPr>
                  <a:t>, choose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num>
                      <m:den>
                        <m:r>
                          <a:rPr lang="en-US" i="1">
                            <a:latin typeface="Cambria Math" panose="02040503050406030204" pitchFamily="18" charset="0"/>
                            <a:cs typeface="Arial" charset="0"/>
                          </a:rPr>
                          <m:t>2</m:t>
                        </m:r>
                      </m:den>
                    </m:f>
                    <m:r>
                      <m:rPr>
                        <m:sty m:val="p"/>
                      </m:rPr>
                      <a:rPr lang="en-US">
                        <a:latin typeface="Cambria Math" panose="02040503050406030204" pitchFamily="18" charset="0"/>
                        <a:cs typeface="Arial" charset="0"/>
                      </a:rPr>
                      <m:t>ln</m:t>
                    </m:r>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1−</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num>
                      <m:den>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cs typeface="Arial" charset="0"/>
                              </a:rPr>
                              <m:t>𝑡</m:t>
                            </m:r>
                          </m:sub>
                        </m:sSub>
                      </m:den>
                    </m:f>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Update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 </m:t>
                        </m:r>
                      </m:sub>
                    </m:sSub>
                    <m:r>
                      <m:rPr>
                        <m:sty m:val="p"/>
                      </m:rPr>
                      <a:rPr lang="en-US">
                        <a:latin typeface="Cambria Math" panose="02040503050406030204" pitchFamily="18" charset="0"/>
                        <a:cs typeface="Arial" charset="0"/>
                      </a:rPr>
                      <m:t>exp</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𝛽</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 </m:t>
                    </m:r>
                    <m:r>
                      <a:rPr lang="en-US" i="1">
                        <a:latin typeface="Cambria Math" panose="02040503050406030204" pitchFamily="18" charset="0"/>
                        <a:cs typeface="Arial" charset="0"/>
                      </a:rPr>
                      <m:t>𝑦</m:t>
                    </m:r>
                    <m:r>
                      <a:rPr lang="en-US" i="1">
                        <a:latin typeface="Cambria Math" panose="02040503050406030204" pitchFamily="18" charset="0"/>
                        <a:cs typeface="Arial" charset="0"/>
                      </a:rPr>
                      <m:t>(</m:t>
                    </m:r>
                    <m:r>
                      <a:rPr lang="en-US" i="1">
                        <a:latin typeface="Cambria Math" panose="02040503050406030204" pitchFamily="18" charset="0"/>
                        <a:cs typeface="Arial" charset="0"/>
                      </a:rPr>
                      <m:t>𝑖</m:t>
                    </m:r>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h</m:t>
                        </m:r>
                      </m:e>
                      <m:sub>
                        <m:r>
                          <a:rPr lang="en-US" i="1">
                            <a:latin typeface="Cambria Math" panose="02040503050406030204" pitchFamily="18" charset="0"/>
                            <a:cs typeface="Arial" charset="0"/>
                          </a:rPr>
                          <m:t>𝑡</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𝑥</m:t>
                    </m:r>
                    <m:d>
                      <m:dPr>
                        <m:ctrlPr>
                          <a:rPr lang="en-US" i="1">
                            <a:latin typeface="Cambria Math" panose="02040503050406030204" pitchFamily="18" charset="0"/>
                            <a:cs typeface="Arial" charset="0"/>
                          </a:rPr>
                        </m:ctrlPr>
                      </m:dPr>
                      <m:e>
                        <m:r>
                          <a:rPr lang="en-US" i="1">
                            <a:latin typeface="Cambria Math" panose="02040503050406030204" pitchFamily="18" charset="0"/>
                            <a:cs typeface="Arial" charset="0"/>
                          </a:rPr>
                          <m:t>𝑖</m:t>
                        </m:r>
                      </m:e>
                    </m:d>
                    <m:r>
                      <a:rPr lang="en-US" i="1">
                        <a:latin typeface="Cambria Math" panose="02040503050406030204" pitchFamily="18" charset="0"/>
                        <a:cs typeface="Arial" charset="0"/>
                      </a:rPr>
                      <m:t>)</m:t>
                    </m:r>
                  </m:oMath>
                </a14:m>
                <a:endParaRPr lang="en-US" dirty="0">
                  <a:latin typeface="Arial" charset="0"/>
                  <a:ea typeface="Arial" charset="0"/>
                  <a:cs typeface="Arial" charset="0"/>
                </a:endParaRPr>
              </a:p>
              <a:p>
                <a:pPr lvl="2" algn="l">
                  <a:spcBef>
                    <a:spcPts val="0"/>
                  </a:spcBef>
                </a:pPr>
                <a:r>
                  <a:rPr lang="en-US" dirty="0">
                    <a:latin typeface="Arial" charset="0"/>
                    <a:ea typeface="Arial" charset="0"/>
                    <a:cs typeface="Arial" charset="0"/>
                  </a:rPr>
                  <a:t>Normalize</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  </m:t>
                        </m:r>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𝑖</m:t>
                            </m:r>
                          </m:sub>
                        </m:sSub>
                      </m:num>
                      <m:den>
                        <m:nary>
                          <m:naryPr>
                            <m:chr m:val="∑"/>
                            <m:ctrlPr>
                              <a:rPr lang="en-US" i="1">
                                <a:latin typeface="Cambria Math" panose="02040503050406030204" pitchFamily="18" charset="0"/>
                                <a:cs typeface="Arial" charset="0"/>
                              </a:rPr>
                            </m:ctrlPr>
                          </m:naryPr>
                          <m:sub>
                            <m:r>
                              <m:rPr>
                                <m:brk m:alnAt="23"/>
                              </m:rPr>
                              <a:rPr lang="en-US" i="1">
                                <a:latin typeface="Cambria Math" panose="02040503050406030204" pitchFamily="18" charset="0"/>
                                <a:cs typeface="Arial" charset="0"/>
                              </a:rPr>
                              <m:t>𝑗</m:t>
                            </m:r>
                            <m:r>
                              <a:rPr lang="en-US" i="1">
                                <a:latin typeface="Cambria Math" panose="02040503050406030204" pitchFamily="18" charset="0"/>
                                <a:cs typeface="Arial" charset="0"/>
                              </a:rPr>
                              <m:t>=1</m:t>
                            </m:r>
                          </m:sub>
                          <m:sup>
                            <m:r>
                              <a:rPr lang="en-US" i="1">
                                <a:latin typeface="Cambria Math" panose="02040503050406030204" pitchFamily="18" charset="0"/>
                                <a:cs typeface="Arial" charset="0"/>
                              </a:rPr>
                              <m:t>𝑚</m:t>
                            </m:r>
                          </m:sup>
                          <m:e>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𝑤</m:t>
                                </m:r>
                              </m:e>
                              <m:sub>
                                <m:r>
                                  <a:rPr lang="en-US" i="1">
                                    <a:latin typeface="Cambria Math" panose="02040503050406030204" pitchFamily="18" charset="0"/>
                                    <a:cs typeface="Arial" charset="0"/>
                                  </a:rPr>
                                  <m:t>𝑡</m:t>
                                </m:r>
                                <m:r>
                                  <a:rPr lang="en-US" i="1">
                                    <a:latin typeface="Cambria Math" panose="02040503050406030204" pitchFamily="18" charset="0"/>
                                    <a:cs typeface="Arial" charset="0"/>
                                  </a:rPr>
                                  <m:t>+1,</m:t>
                                </m:r>
                                <m:r>
                                  <a:rPr lang="en-US" i="1">
                                    <a:latin typeface="Cambria Math" panose="02040503050406030204" pitchFamily="18" charset="0"/>
                                    <a:cs typeface="Arial" charset="0"/>
                                  </a:rPr>
                                  <m:t>𝑗</m:t>
                                </m:r>
                              </m:sub>
                            </m:sSub>
                          </m:e>
                        </m:nary>
                      </m:den>
                    </m:f>
                  </m:oMath>
                </a14:m>
                <a:endParaRPr lang="en-US" dirty="0">
                  <a:latin typeface="Arial" charset="0"/>
                  <a:ea typeface="Arial" charset="0"/>
                  <a:cs typeface="Arial" charset="0"/>
                </a:endParaRPr>
              </a:p>
              <a:p>
                <a:pPr lvl="1" algn="l">
                  <a:spcBef>
                    <a:spcPts val="0"/>
                  </a:spcBef>
                </a:pPr>
                <a:r>
                  <a:rPr lang="en-US" sz="2000" dirty="0">
                    <a:latin typeface="Arial" charset="0"/>
                    <a:ea typeface="Arial" charset="0"/>
                    <a:cs typeface="Arial" charset="0"/>
                  </a:rPr>
                  <a:t>}</a:t>
                </a:r>
              </a:p>
              <a:p>
                <a:pPr lvl="1" algn="l">
                  <a:spcBef>
                    <a:spcPts val="0"/>
                  </a:spcBef>
                </a:pPr>
                <a:r>
                  <a:rPr lang="en-US" sz="2000" dirty="0">
                    <a:latin typeface="Arial" charset="0"/>
                    <a:ea typeface="Arial" charset="0"/>
                    <a:cs typeface="Arial" charset="0"/>
                  </a:rPr>
                  <a:t>Return </a:t>
                </a:r>
                <a14:m>
                  <m:oMath xmlns:m="http://schemas.openxmlformats.org/officeDocument/2006/math">
                    <m:r>
                      <a:rPr lang="en-US" sz="2000" b="0" i="1" smtClean="0">
                        <a:latin typeface="Cambria Math" panose="02040503050406030204" pitchFamily="18" charset="0"/>
                        <a:ea typeface="Arial" charset="0"/>
                        <a:cs typeface="Arial" charset="0"/>
                      </a:rPr>
                      <m:t>𝐻</m:t>
                    </m:r>
                    <m:d>
                      <m:dPr>
                        <m:ctrlPr>
                          <a:rPr lang="en-US" sz="2000" b="0" i="1" smtClean="0">
                            <a:latin typeface="Cambria Math" panose="02040503050406030204" pitchFamily="18" charset="0"/>
                            <a:ea typeface="Arial" charset="0"/>
                            <a:cs typeface="Arial" charset="0"/>
                          </a:rPr>
                        </m:ctrlPr>
                      </m:dPr>
                      <m:e>
                        <m:r>
                          <a:rPr lang="en-US" sz="2000" b="0" i="1" smtClean="0">
                            <a:latin typeface="Cambria Math" panose="02040503050406030204" pitchFamily="18" charset="0"/>
                            <a:ea typeface="Arial" charset="0"/>
                            <a:cs typeface="Arial" charset="0"/>
                          </a:rPr>
                          <m:t>𝑥</m:t>
                        </m:r>
                      </m:e>
                    </m:d>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𝑠𝑖𝑔𝑛</m:t>
                    </m:r>
                    <m:r>
                      <a:rPr lang="en-US" sz="2000" b="0" i="1" smtClean="0">
                        <a:latin typeface="Cambria Math" panose="02040503050406030204" pitchFamily="18" charset="0"/>
                        <a:ea typeface="Arial" charset="0"/>
                        <a:cs typeface="Arial" charset="0"/>
                      </a:rPr>
                      <m:t>(</m:t>
                    </m:r>
                    <m:nary>
                      <m:naryPr>
                        <m:chr m:val="∑"/>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=1</m:t>
                        </m:r>
                      </m:sub>
                      <m:sup>
                        <m:r>
                          <a:rPr lang="en-US" sz="2000" b="0" i="1" smtClean="0">
                            <a:latin typeface="Cambria Math" panose="02040503050406030204" pitchFamily="18" charset="0"/>
                            <a:cs typeface="Arial" charset="0"/>
                          </a:rPr>
                          <m:t>𝑇</m:t>
                        </m:r>
                      </m:sup>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𝛽</m:t>
                            </m:r>
                          </m:e>
                          <m:sub>
                            <m:r>
                              <a:rPr lang="en-US" sz="2000" b="0" i="1" smtClean="0">
                                <a:latin typeface="Cambria Math" panose="02040503050406030204" pitchFamily="18" charset="0"/>
                                <a:cs typeface="Arial" charset="0"/>
                              </a:rPr>
                              <m:t>𝑡</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h</m:t>
                            </m:r>
                          </m:e>
                          <m:sub>
                            <m:r>
                              <a:rPr lang="en-US" sz="2000" b="0" i="1" smtClean="0">
                                <a:latin typeface="Cambria Math" panose="02040503050406030204" pitchFamily="18" charset="0"/>
                                <a:cs typeface="Arial" charset="0"/>
                              </a:rPr>
                              <m:t>𝑡</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𝑥</m:t>
                        </m:r>
                        <m:r>
                          <a:rPr lang="en-US" sz="2000" b="0" i="1" smtClean="0">
                            <a:latin typeface="Cambria Math" panose="02040503050406030204" pitchFamily="18" charset="0"/>
                            <a:cs typeface="Arial" charset="0"/>
                          </a:rPr>
                          <m:t>)</m:t>
                        </m:r>
                      </m:e>
                    </m:nary>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257175" indent="-257175" algn="l">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63910"/>
                <a:ext cx="8686800" cy="3285760"/>
              </a:xfrm>
              <a:blipFill>
                <a:blip r:embed="rId3"/>
                <a:stretch>
                  <a:fillRect l="-585" t="-1931" b="-3320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80990" y="6269155"/>
            <a:ext cx="1600200" cy="273844"/>
          </a:xfrm>
        </p:spPr>
        <p:txBody>
          <a:bodyPr/>
          <a:lstStyle/>
          <a:p>
            <a:fld id="{FA32F8ED-EEB4-4D51-9E8E-3B145D9B9811}" type="slidenum">
              <a:rPr lang="en-US" smtClean="0"/>
              <a:pPr/>
              <a:t>90</a:t>
            </a:fld>
            <a:endParaRPr lang="en-US" dirty="0"/>
          </a:p>
        </p:txBody>
      </p:sp>
      <p:sp>
        <p:nvSpPr>
          <p:cNvPr id="4" name="TextBox 3">
            <a:extLst>
              <a:ext uri="{FF2B5EF4-FFF2-40B4-BE49-F238E27FC236}">
                <a16:creationId xmlns:a16="http://schemas.microsoft.com/office/drawing/2014/main" id="{3DD8E727-6848-8B4A-9DEC-EB8FD9A1D68F}"/>
              </a:ext>
            </a:extLst>
          </p:cNvPr>
          <p:cNvSpPr txBox="1"/>
          <p:nvPr/>
        </p:nvSpPr>
        <p:spPr>
          <a:xfrm>
            <a:off x="3502461" y="6279119"/>
            <a:ext cx="1452642" cy="253916"/>
          </a:xfrm>
          <a:prstGeom prst="rect">
            <a:avLst/>
          </a:prstGeom>
          <a:noFill/>
        </p:spPr>
        <p:txBody>
          <a:bodyPr wrap="none" rtlCol="0">
            <a:spAutoFit/>
          </a:bodyPr>
          <a:lstStyle/>
          <a:p>
            <a:r>
              <a:rPr lang="en-US" sz="1050" dirty="0"/>
              <a:t>Credit: Alina Opera</a:t>
            </a:r>
          </a:p>
        </p:txBody>
      </p:sp>
    </p:spTree>
    <p:extLst>
      <p:ext uri="{BB962C8B-B14F-4D97-AF65-F5344CB8AC3E}">
        <p14:creationId xmlns:p14="http://schemas.microsoft.com/office/powerpoint/2010/main" val="357468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91762"/>
            <a:ext cx="8418380" cy="651272"/>
          </a:xfrm>
        </p:spPr>
        <p:txBody>
          <a:bodyPr anchor="ctr">
            <a:normAutofit/>
          </a:bodyPr>
          <a:lstStyle/>
          <a:p>
            <a:pPr algn="ctr"/>
            <a:r>
              <a:rPr lang="en-US" sz="4000" dirty="0">
                <a:latin typeface="Arial" charset="0"/>
                <a:ea typeface="Arial" charset="0"/>
                <a:cs typeface="Arial" charset="0"/>
              </a:rPr>
              <a:t>AdaBoost example</a:t>
            </a:r>
          </a:p>
        </p:txBody>
      </p:sp>
      <p:sp>
        <p:nvSpPr>
          <p:cNvPr id="3" name="Content Placeholder 2"/>
          <p:cNvSpPr>
            <a:spLocks noGrp="1"/>
          </p:cNvSpPr>
          <p:nvPr>
            <p:ph idx="1"/>
          </p:nvPr>
        </p:nvSpPr>
        <p:spPr>
          <a:xfrm>
            <a:off x="228601" y="2228850"/>
            <a:ext cx="5437043" cy="3600686"/>
          </a:xfrm>
        </p:spPr>
        <p:txBody>
          <a:bodyPr>
            <a:noAutofit/>
          </a:bodyPr>
          <a:lstStyle/>
          <a:p>
            <a:pPr marL="257175" indent="-257175" algn="l">
              <a:buFont typeface="Arial" panose="020B0604020202020204" pitchFamily="34" charset="0"/>
              <a:buChar char="•"/>
            </a:pPr>
            <a:r>
              <a:rPr lang="da" sz="2400" dirty="0">
                <a:latin typeface="Arial" charset="0"/>
                <a:cs typeface="Arial" charset="0"/>
              </a:rPr>
              <a:t>Use logistic regression to determine classifiers based on parameter 1 and parameter 2.</a:t>
            </a:r>
          </a:p>
          <a:p>
            <a:pPr marL="257175" indent="-257175" algn="l">
              <a:buFont typeface="Arial" panose="020B0604020202020204" pitchFamily="34" charset="0"/>
              <a:buChar char="•"/>
            </a:pPr>
            <a:r>
              <a:rPr lang="da" sz="2400" dirty="0">
                <a:latin typeface="Arial" charset="0"/>
                <a:cs typeface="Arial" charset="0"/>
              </a:rPr>
              <a:t>Combine them using AdaBoost.</a:t>
            </a:r>
            <a:endParaRPr lang="en-US" sz="2400"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91</a:t>
            </a:fld>
            <a:endParaRPr lang="en-US" dirty="0"/>
          </a:p>
        </p:txBody>
      </p:sp>
      <p:graphicFrame>
        <p:nvGraphicFramePr>
          <p:cNvPr id="8" name="Table 7">
            <a:extLst>
              <a:ext uri="{FF2B5EF4-FFF2-40B4-BE49-F238E27FC236}">
                <a16:creationId xmlns:a16="http://schemas.microsoft.com/office/drawing/2014/main" id="{5B4895AF-CCC5-9B4F-B6A7-356EB381CA6B}"/>
              </a:ext>
            </a:extLst>
          </p:cNvPr>
          <p:cNvGraphicFramePr>
            <a:graphicFrameLocks noGrp="1"/>
          </p:cNvGraphicFramePr>
          <p:nvPr>
            <p:extLst>
              <p:ext uri="{D42A27DB-BD31-4B8C-83A1-F6EECF244321}">
                <p14:modId xmlns:p14="http://schemas.microsoft.com/office/powerpoint/2010/main" val="3031892205"/>
              </p:ext>
            </p:extLst>
          </p:nvPr>
        </p:nvGraphicFramePr>
        <p:xfrm>
          <a:off x="5827312" y="1862571"/>
          <a:ext cx="3088088" cy="3101340"/>
        </p:xfrm>
        <a:graphic>
          <a:graphicData uri="http://schemas.openxmlformats.org/drawingml/2006/table">
            <a:tbl>
              <a:tblPr firstRow="1" bandRow="1">
                <a:tableStyleId>{00A15C55-8517-42AA-B614-E9B94910E393}</a:tableStyleId>
              </a:tblPr>
              <a:tblGrid>
                <a:gridCol w="851535">
                  <a:extLst>
                    <a:ext uri="{9D8B030D-6E8A-4147-A177-3AD203B41FA5}">
                      <a16:colId xmlns:a16="http://schemas.microsoft.com/office/drawing/2014/main" val="1384216999"/>
                    </a:ext>
                  </a:extLst>
                </a:gridCol>
                <a:gridCol w="1055935">
                  <a:extLst>
                    <a:ext uri="{9D8B030D-6E8A-4147-A177-3AD203B41FA5}">
                      <a16:colId xmlns:a16="http://schemas.microsoft.com/office/drawing/2014/main" val="4069414849"/>
                    </a:ext>
                  </a:extLst>
                </a:gridCol>
                <a:gridCol w="1180618">
                  <a:extLst>
                    <a:ext uri="{9D8B030D-6E8A-4147-A177-3AD203B41FA5}">
                      <a16:colId xmlns:a16="http://schemas.microsoft.com/office/drawing/2014/main" val="1184652535"/>
                    </a:ext>
                  </a:extLst>
                </a:gridCol>
              </a:tblGrid>
              <a:tr h="278130">
                <a:tc>
                  <a:txBody>
                    <a:bodyPr/>
                    <a:lstStyle/>
                    <a:p>
                      <a:pPr algn="r"/>
                      <a:r>
                        <a:rPr lang="en-US" sz="1400" dirty="0">
                          <a:solidFill>
                            <a:schemeClr val="tx1"/>
                          </a:solidFill>
                          <a:latin typeface="Arial" panose="020B0604020202020204" pitchFamily="34" charset="0"/>
                          <a:cs typeface="Arial" panose="020B0604020202020204" pitchFamily="34" charset="0"/>
                        </a:rPr>
                        <a:t>Param 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Param 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Decision</a:t>
                      </a:r>
                    </a:p>
                  </a:txBody>
                  <a:tcPr marL="68580" marR="68580" marT="34290" marB="34290"/>
                </a:tc>
                <a:extLst>
                  <a:ext uri="{0D108BD9-81ED-4DB2-BD59-A6C34878D82A}">
                    <a16:rowId xmlns:a16="http://schemas.microsoft.com/office/drawing/2014/main" val="624827649"/>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953238241"/>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2.1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70741279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4.5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837713000"/>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4</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465388020"/>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3.5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1</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70932054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7</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2161688091"/>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3</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586153274"/>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5.5</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true</a:t>
                      </a:r>
                    </a:p>
                  </a:txBody>
                  <a:tcPr marL="68580" marR="68580" marT="34290" marB="34290"/>
                </a:tc>
                <a:extLst>
                  <a:ext uri="{0D108BD9-81ED-4DB2-BD59-A6C34878D82A}">
                    <a16:rowId xmlns:a16="http://schemas.microsoft.com/office/drawing/2014/main" val="3434415582"/>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6</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3710191503"/>
                  </a:ext>
                </a:extLst>
              </a:tr>
              <a:tr h="278130">
                <a:tc>
                  <a:txBody>
                    <a:bodyPr/>
                    <a:lstStyle/>
                    <a:p>
                      <a:pPr algn="r"/>
                      <a:r>
                        <a:rPr lang="en-US" sz="1400" dirty="0">
                          <a:solidFill>
                            <a:schemeClr val="tx1"/>
                          </a:solidFill>
                          <a:latin typeface="Arial" panose="020B0604020202020204" pitchFamily="34" charset="0"/>
                          <a:cs typeface="Arial" panose="020B0604020202020204" pitchFamily="34" charset="0"/>
                        </a:rPr>
                        <a:t>8</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2</a:t>
                      </a:r>
                    </a:p>
                  </a:txBody>
                  <a:tcPr marL="68580" marR="68580" marT="34290" marB="34290"/>
                </a:tc>
                <a:tc>
                  <a:txBody>
                    <a:bodyPr/>
                    <a:lstStyle/>
                    <a:p>
                      <a:pPr algn="r"/>
                      <a:r>
                        <a:rPr lang="en-US" sz="1400" dirty="0">
                          <a:solidFill>
                            <a:schemeClr val="tx1"/>
                          </a:solidFill>
                          <a:latin typeface="Arial" panose="020B0604020202020204" pitchFamily="34" charset="0"/>
                          <a:cs typeface="Arial" panose="020B0604020202020204" pitchFamily="34" charset="0"/>
                        </a:rPr>
                        <a:t>false</a:t>
                      </a:r>
                    </a:p>
                  </a:txBody>
                  <a:tcPr marL="68580" marR="68580" marT="34290" marB="34290"/>
                </a:tc>
                <a:extLst>
                  <a:ext uri="{0D108BD9-81ED-4DB2-BD59-A6C34878D82A}">
                    <a16:rowId xmlns:a16="http://schemas.microsoft.com/office/drawing/2014/main" val="2559408332"/>
                  </a:ext>
                </a:extLst>
              </a:tr>
            </a:tbl>
          </a:graphicData>
        </a:graphic>
      </p:graphicFrame>
      <p:sp>
        <p:nvSpPr>
          <p:cNvPr id="9" name="TextBox 8">
            <a:extLst>
              <a:ext uri="{FF2B5EF4-FFF2-40B4-BE49-F238E27FC236}">
                <a16:creationId xmlns:a16="http://schemas.microsoft.com/office/drawing/2014/main" id="{92CEC947-65C1-1847-9B19-C25498BC97B6}"/>
              </a:ext>
            </a:extLst>
          </p:cNvPr>
          <p:cNvSpPr txBox="1"/>
          <p:nvPr/>
        </p:nvSpPr>
        <p:spPr>
          <a:xfrm>
            <a:off x="6057901" y="4997208"/>
            <a:ext cx="2723290" cy="300082"/>
          </a:xfrm>
          <a:prstGeom prst="rect">
            <a:avLst/>
          </a:prstGeom>
          <a:noFill/>
        </p:spPr>
        <p:txBody>
          <a:bodyPr wrap="square" rtlCol="0">
            <a:spAutoFit/>
          </a:bodyPr>
          <a:lstStyle/>
          <a:p>
            <a:r>
              <a:rPr lang="en-US" sz="1350" dirty="0"/>
              <a:t>From: </a:t>
            </a:r>
            <a:r>
              <a:rPr lang="en-US" sz="1350" dirty="0">
                <a:hlinkClick r:id="rId3"/>
              </a:rPr>
              <a:t>Sefik Ilkin Serengil</a:t>
            </a:r>
            <a:endParaRPr lang="en-US" sz="1350" dirty="0"/>
          </a:p>
        </p:txBody>
      </p:sp>
    </p:spTree>
    <p:extLst>
      <p:ext uri="{BB962C8B-B14F-4D97-AF65-F5344CB8AC3E}">
        <p14:creationId xmlns:p14="http://schemas.microsoft.com/office/powerpoint/2010/main" val="1228708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49695"/>
            <a:ext cx="8396257" cy="651272"/>
          </a:xfrm>
        </p:spPr>
        <p:txBody>
          <a:bodyPr anchor="ctr">
            <a:normAutofit/>
          </a:bodyPr>
          <a:lstStyle/>
          <a:p>
            <a:pPr algn="ctr"/>
            <a:r>
              <a:rPr lang="en-US" sz="4000" dirty="0">
                <a:latin typeface="Arial" panose="020B0604020202020204" pitchFamily="34" charset="0"/>
                <a:cs typeface="Arial" panose="020B0604020202020204" pitchFamily="34" charset="0"/>
              </a:rPr>
              <a:t>Algorithm comparison</a:t>
            </a:r>
          </a:p>
        </p:txBody>
      </p:sp>
      <p:sp>
        <p:nvSpPr>
          <p:cNvPr id="5" name="Slide Number Placeholder 4"/>
          <p:cNvSpPr>
            <a:spLocks noGrp="1"/>
          </p:cNvSpPr>
          <p:nvPr>
            <p:ph type="sldNum" sz="quarter" idx="12"/>
          </p:nvPr>
        </p:nvSpPr>
        <p:spPr>
          <a:xfrm>
            <a:off x="7362593" y="6239959"/>
            <a:ext cx="1600200" cy="273844"/>
          </a:xfrm>
        </p:spPr>
        <p:txBody>
          <a:bodyPr/>
          <a:lstStyle/>
          <a:p>
            <a:fld id="{FA32F8ED-EEB4-4D51-9E8E-3B145D9B9811}" type="slidenum">
              <a:rPr lang="en-US" smtClean="0"/>
              <a:pPr/>
              <a:t>92</a:t>
            </a:fld>
            <a:endParaRPr lang="en-US" dirty="0"/>
          </a:p>
        </p:txBody>
      </p:sp>
      <p:graphicFrame>
        <p:nvGraphicFramePr>
          <p:cNvPr id="8" name="Table 7">
            <a:extLst>
              <a:ext uri="{FF2B5EF4-FFF2-40B4-BE49-F238E27FC236}">
                <a16:creationId xmlns:a16="http://schemas.microsoft.com/office/drawing/2014/main" id="{2A4A99B8-5CDE-BB46-A116-A5FF1EA0841D}"/>
              </a:ext>
            </a:extLst>
          </p:cNvPr>
          <p:cNvGraphicFramePr>
            <a:graphicFrameLocks noGrp="1"/>
          </p:cNvGraphicFramePr>
          <p:nvPr>
            <p:extLst>
              <p:ext uri="{D42A27DB-BD31-4B8C-83A1-F6EECF244321}">
                <p14:modId xmlns:p14="http://schemas.microsoft.com/office/powerpoint/2010/main" val="1939566371"/>
              </p:ext>
            </p:extLst>
          </p:nvPr>
        </p:nvGraphicFramePr>
        <p:xfrm>
          <a:off x="293833" y="1279094"/>
          <a:ext cx="8556333" cy="4629624"/>
        </p:xfrm>
        <a:graphic>
          <a:graphicData uri="http://schemas.openxmlformats.org/drawingml/2006/table">
            <a:tbl>
              <a:tblPr firstRow="1" bandRow="1">
                <a:tableStyleId>{00A15C55-8517-42AA-B614-E9B94910E393}</a:tableStyleId>
              </a:tblPr>
              <a:tblGrid>
                <a:gridCol w="1252282">
                  <a:extLst>
                    <a:ext uri="{9D8B030D-6E8A-4147-A177-3AD203B41FA5}">
                      <a16:colId xmlns:a16="http://schemas.microsoft.com/office/drawing/2014/main" val="712069799"/>
                    </a:ext>
                  </a:extLst>
                </a:gridCol>
                <a:gridCol w="1315844">
                  <a:extLst>
                    <a:ext uri="{9D8B030D-6E8A-4147-A177-3AD203B41FA5}">
                      <a16:colId xmlns:a16="http://schemas.microsoft.com/office/drawing/2014/main" val="4256412075"/>
                    </a:ext>
                  </a:extLst>
                </a:gridCol>
                <a:gridCol w="1430068">
                  <a:extLst>
                    <a:ext uri="{9D8B030D-6E8A-4147-A177-3AD203B41FA5}">
                      <a16:colId xmlns:a16="http://schemas.microsoft.com/office/drawing/2014/main" val="4107209976"/>
                    </a:ext>
                  </a:extLst>
                </a:gridCol>
                <a:gridCol w="1525005">
                  <a:extLst>
                    <a:ext uri="{9D8B030D-6E8A-4147-A177-3AD203B41FA5}">
                      <a16:colId xmlns:a16="http://schemas.microsoft.com/office/drawing/2014/main" val="4067262812"/>
                    </a:ext>
                  </a:extLst>
                </a:gridCol>
                <a:gridCol w="737272">
                  <a:extLst>
                    <a:ext uri="{9D8B030D-6E8A-4147-A177-3AD203B41FA5}">
                      <a16:colId xmlns:a16="http://schemas.microsoft.com/office/drawing/2014/main" val="2759687268"/>
                    </a:ext>
                  </a:extLst>
                </a:gridCol>
                <a:gridCol w="1024621">
                  <a:extLst>
                    <a:ext uri="{9D8B030D-6E8A-4147-A177-3AD203B41FA5}">
                      <a16:colId xmlns:a16="http://schemas.microsoft.com/office/drawing/2014/main" val="409224186"/>
                    </a:ext>
                  </a:extLst>
                </a:gridCol>
                <a:gridCol w="1271241">
                  <a:extLst>
                    <a:ext uri="{9D8B030D-6E8A-4147-A177-3AD203B41FA5}">
                      <a16:colId xmlns:a16="http://schemas.microsoft.com/office/drawing/2014/main" val="1839492636"/>
                    </a:ext>
                  </a:extLst>
                </a:gridCol>
              </a:tblGrid>
              <a:tr h="490866">
                <a:tc>
                  <a:txBody>
                    <a:bodyPr/>
                    <a:lstStyle/>
                    <a:p>
                      <a:pPr algn="r"/>
                      <a:r>
                        <a:rPr lang="en-US" sz="1600" dirty="0">
                          <a:solidFill>
                            <a:schemeClr val="tx1"/>
                          </a:solidFill>
                          <a:latin typeface="Arial" panose="020B0604020202020204" pitchFamily="34" charset="0"/>
                          <a:cs typeface="Arial" panose="020B0604020202020204" pitchFamily="34" charset="0"/>
                        </a:rPr>
                        <a:t>Algorithm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Problem</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Interpretable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Explainable</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Accuracy</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Training</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tc>
                  <a:txBody>
                    <a:bodyPr/>
                    <a:lstStyle/>
                    <a:p>
                      <a:pPr algn="r"/>
                      <a:r>
                        <a:rPr lang="en-US" sz="1600" dirty="0">
                          <a:solidFill>
                            <a:schemeClr val="tx1"/>
                          </a:solidFill>
                          <a:latin typeface="Arial" panose="020B0604020202020204" pitchFamily="34" charset="0"/>
                          <a:cs typeface="Arial" panose="020B0604020202020204" pitchFamily="34" charset="0"/>
                        </a:rPr>
                        <a:t>Prediction</a:t>
                      </a:r>
                    </a:p>
                    <a:p>
                      <a:pPr algn="r"/>
                      <a:r>
                        <a:rPr lang="en-US" sz="1600" dirty="0">
                          <a:solidFill>
                            <a:schemeClr val="tx1"/>
                          </a:solidFill>
                          <a:latin typeface="Arial" panose="020B0604020202020204" pitchFamily="34" charset="0"/>
                          <a:cs typeface="Arial" panose="020B0604020202020204" pitchFamily="34" charset="0"/>
                        </a:rPr>
                        <a:t>speed</a:t>
                      </a:r>
                    </a:p>
                  </a:txBody>
                  <a:tcPr marL="68580" marR="68580" marT="34290" marB="34290"/>
                </a:tc>
                <a:extLst>
                  <a:ext uri="{0D108BD9-81ED-4DB2-BD59-A6C34878D82A}">
                    <a16:rowId xmlns:a16="http://schemas.microsoft.com/office/drawing/2014/main" val="195583709"/>
                  </a:ext>
                </a:extLst>
              </a:tr>
              <a:tr h="365600">
                <a:tc>
                  <a:txBody>
                    <a:bodyPr/>
                    <a:lstStyle/>
                    <a:p>
                      <a:r>
                        <a:rPr lang="en-US" sz="1600" dirty="0">
                          <a:latin typeface="Arial" panose="020B0604020202020204" pitchFamily="34" charset="0"/>
                          <a:cs typeface="Arial" panose="020B0604020202020204" pitchFamily="34" charset="0"/>
                        </a:rPr>
                        <a:t>kNN</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Depends</a:t>
                      </a:r>
                    </a:p>
                  </a:txBody>
                  <a:tcPr marL="68580" marR="68580" marT="34290" marB="34290"/>
                </a:tc>
                <a:extLst>
                  <a:ext uri="{0D108BD9-81ED-4DB2-BD59-A6C34878D82A}">
                    <a16:rowId xmlns:a16="http://schemas.microsoft.com/office/drawing/2014/main" val="155873021"/>
                  </a:ext>
                </a:extLst>
              </a:tr>
              <a:tr h="490866">
                <a:tc>
                  <a:txBody>
                    <a:bodyPr/>
                    <a:lstStyle/>
                    <a:p>
                      <a:r>
                        <a:rPr lang="en-US" sz="1600" dirty="0">
                          <a:latin typeface="Arial" panose="020B0604020202020204" pitchFamily="34" charset="0"/>
                          <a:cs typeface="Arial" panose="020B0604020202020204" pitchFamily="34" charset="0"/>
                        </a:rPr>
                        <a:t>Linear</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3893412696"/>
                  </a:ext>
                </a:extLst>
              </a:tr>
              <a:tr h="490866">
                <a:tc>
                  <a:txBody>
                    <a:bodyPr/>
                    <a:lstStyle/>
                    <a:p>
                      <a:r>
                        <a:rPr lang="en-US" sz="1600" dirty="0">
                          <a:latin typeface="Arial" panose="020B0604020202020204" pitchFamily="34" charset="0"/>
                          <a:cs typeface="Arial" panose="020B0604020202020204" pitchFamily="34" charset="0"/>
                        </a:rPr>
                        <a:t>Logistic</a:t>
                      </a:r>
                    </a:p>
                    <a:p>
                      <a:r>
                        <a:rPr lang="en-US" sz="1600" dirty="0">
                          <a:latin typeface="Arial" panose="020B0604020202020204" pitchFamily="34" charset="0"/>
                          <a:cs typeface="Arial" panose="020B0604020202020204" pitchFamily="34" charset="0"/>
                        </a:rPr>
                        <a:t>regression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4097434672"/>
                  </a:ext>
                </a:extLst>
              </a:tr>
              <a:tr h="372056">
                <a:tc>
                  <a:txBody>
                    <a:bodyPr/>
                    <a:lstStyle/>
                    <a:p>
                      <a:r>
                        <a:rPr lang="en-US" sz="1600" dirty="0">
                          <a:latin typeface="Arial" panose="020B0604020202020204" pitchFamily="34" charset="0"/>
                          <a:cs typeface="Arial" panose="020B0604020202020204" pitchFamily="34" charset="0"/>
                        </a:rPr>
                        <a:t>Naïve Bayes</a:t>
                      </a:r>
                    </a:p>
                  </a:txBody>
                  <a:tcPr marL="68580" marR="68580" marT="34290" marB="34290"/>
                </a:tc>
                <a:tc>
                  <a:txBody>
                    <a:bodyPr/>
                    <a:lstStyle/>
                    <a:p>
                      <a:r>
                        <a:rPr lang="en-US" sz="1600" dirty="0">
                          <a:latin typeface="Arial" panose="020B0604020202020204" pitchFamily="34" charset="0"/>
                          <a:cs typeface="Arial" panose="020B0604020202020204" pitchFamily="34" charset="0"/>
                        </a:rPr>
                        <a:t>classification</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869952888"/>
                  </a:ext>
                </a:extLst>
              </a:tr>
              <a:tr h="370204">
                <a:tc>
                  <a:txBody>
                    <a:bodyPr/>
                    <a:lstStyle/>
                    <a:p>
                      <a:r>
                        <a:rPr lang="en-US" sz="1600" dirty="0">
                          <a:latin typeface="Arial" panose="020B0604020202020204" pitchFamily="34" charset="0"/>
                          <a:cs typeface="Arial" panose="020B0604020202020204" pitchFamily="34" charset="0"/>
                        </a:rPr>
                        <a:t>Decision trees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often</a:t>
                      </a:r>
                    </a:p>
                  </a:txBody>
                  <a:tcPr marL="68580" marR="68580" marT="34290" marB="34290"/>
                </a:tc>
                <a:tc>
                  <a:txBody>
                    <a:bodyPr/>
                    <a:lstStyle/>
                    <a:p>
                      <a:r>
                        <a:rPr lang="en-US" sz="1600" dirty="0">
                          <a:latin typeface="Arial" panose="020B0604020202020204" pitchFamily="34" charset="0"/>
                          <a:cs typeface="Arial" panose="020B0604020202020204" pitchFamily="34" charset="0"/>
                        </a:rPr>
                        <a:t>sometimes</a:t>
                      </a:r>
                    </a:p>
                  </a:txBody>
                  <a:tcPr marL="68580" marR="68580" marT="34290" marB="34290"/>
                </a:tc>
                <a:tc>
                  <a:txBody>
                    <a:bodyPr/>
                    <a:lstStyle/>
                    <a:p>
                      <a:r>
                        <a:rPr lang="en-US" sz="1600" dirty="0">
                          <a:latin typeface="Arial" panose="020B0604020202020204" pitchFamily="34" charset="0"/>
                          <a:cs typeface="Arial" panose="020B0604020202020204" pitchFamily="34" charset="0"/>
                        </a:rPr>
                        <a:t>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983470626"/>
                  </a:ext>
                </a:extLst>
              </a:tr>
              <a:tr h="490866">
                <a:tc>
                  <a:txBody>
                    <a:bodyPr/>
                    <a:lstStyle/>
                    <a:p>
                      <a:r>
                        <a:rPr lang="en-US" sz="1600" dirty="0">
                          <a:latin typeface="Arial" panose="020B0604020202020204" pitchFamily="34" charset="0"/>
                          <a:cs typeface="Arial" panose="020B0604020202020204" pitchFamily="34" charset="0"/>
                        </a:rPr>
                        <a:t>Random</a:t>
                      </a:r>
                    </a:p>
                    <a:p>
                      <a:r>
                        <a:rPr lang="en-US" sz="1600" dirty="0">
                          <a:latin typeface="Arial" panose="020B0604020202020204" pitchFamily="34" charset="0"/>
                          <a:cs typeface="Arial" panose="020B0604020202020204" pitchFamily="34" charset="0"/>
                        </a:rPr>
                        <a:t>Forest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moderate</a:t>
                      </a:r>
                    </a:p>
                  </a:txBody>
                  <a:tcPr marL="68580" marR="68580" marT="34290" marB="34290"/>
                </a:tc>
                <a:extLst>
                  <a:ext uri="{0D108BD9-81ED-4DB2-BD59-A6C34878D82A}">
                    <a16:rowId xmlns:a16="http://schemas.microsoft.com/office/drawing/2014/main" val="2574165559"/>
                  </a:ext>
                </a:extLst>
              </a:tr>
              <a:tr h="370204">
                <a:tc>
                  <a:txBody>
                    <a:bodyPr/>
                    <a:lstStyle/>
                    <a:p>
                      <a:r>
                        <a:rPr lang="en-US" sz="1600" dirty="0">
                          <a:latin typeface="Arial" panose="020B0604020202020204" pitchFamily="34" charset="0"/>
                          <a:cs typeface="Arial" panose="020B0604020202020204" pitchFamily="34" charset="0"/>
                        </a:rPr>
                        <a:t>AdaBoost</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A little</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2762899500"/>
                  </a:ext>
                </a:extLst>
              </a:tr>
              <a:tr h="490866">
                <a:tc>
                  <a:txBody>
                    <a:bodyPr/>
                    <a:lstStyle/>
                    <a:p>
                      <a:r>
                        <a:rPr lang="en-US" sz="1600" dirty="0">
                          <a:latin typeface="Arial" panose="020B0604020202020204" pitchFamily="34" charset="0"/>
                          <a:cs typeface="Arial" panose="020B0604020202020204" pitchFamily="34" charset="0"/>
                        </a:rPr>
                        <a:t>Neural</a:t>
                      </a:r>
                    </a:p>
                    <a:p>
                      <a:r>
                        <a:rPr lang="en-US" sz="1600" dirty="0">
                          <a:latin typeface="Arial" panose="020B0604020202020204" pitchFamily="34" charset="0"/>
                          <a:cs typeface="Arial" panose="020B0604020202020204" pitchFamily="34" charset="0"/>
                        </a:rPr>
                        <a:t>Networks</a:t>
                      </a:r>
                    </a:p>
                  </a:txBody>
                  <a:tcPr marL="68580" marR="68580" marT="34290" marB="34290"/>
                </a:tc>
                <a:tc>
                  <a:txBody>
                    <a:bodyPr/>
                    <a:lstStyle/>
                    <a:p>
                      <a:r>
                        <a:rPr lang="en-US" sz="1600" dirty="0">
                          <a:latin typeface="Arial" panose="020B0604020202020204" pitchFamily="34" charset="0"/>
                          <a:cs typeface="Arial" panose="020B0604020202020204" pitchFamily="34" charset="0"/>
                        </a:rPr>
                        <a:t>either</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no</a:t>
                      </a:r>
                    </a:p>
                  </a:txBody>
                  <a:tcPr marL="68580" marR="68580" marT="34290" marB="34290"/>
                </a:tc>
                <a:tc>
                  <a:txBody>
                    <a:bodyPr/>
                    <a:lstStyle/>
                    <a:p>
                      <a:r>
                        <a:rPr lang="en-US" sz="1600" dirty="0">
                          <a:latin typeface="Arial" panose="020B0604020202020204" pitchFamily="34" charset="0"/>
                          <a:cs typeface="Arial" panose="020B0604020202020204" pitchFamily="34" charset="0"/>
                        </a:rPr>
                        <a:t>high</a:t>
                      </a:r>
                    </a:p>
                  </a:txBody>
                  <a:tcPr marL="68580" marR="68580" marT="34290" marB="34290"/>
                </a:tc>
                <a:tc>
                  <a:txBody>
                    <a:bodyPr/>
                    <a:lstStyle/>
                    <a:p>
                      <a:r>
                        <a:rPr lang="en-US" sz="1600" dirty="0">
                          <a:latin typeface="Arial" panose="020B0604020202020204" pitchFamily="34" charset="0"/>
                          <a:cs typeface="Arial" panose="020B0604020202020204" pitchFamily="34" charset="0"/>
                        </a:rPr>
                        <a:t>slow</a:t>
                      </a:r>
                    </a:p>
                  </a:txBody>
                  <a:tcPr marL="68580" marR="68580" marT="34290" marB="34290"/>
                </a:tc>
                <a:tc>
                  <a:txBody>
                    <a:bodyPr/>
                    <a:lstStyle/>
                    <a:p>
                      <a:r>
                        <a:rPr lang="en-US" sz="1600" dirty="0">
                          <a:latin typeface="Arial" panose="020B0604020202020204" pitchFamily="34" charset="0"/>
                          <a:cs typeface="Arial" panose="020B0604020202020204" pitchFamily="34" charset="0"/>
                        </a:rPr>
                        <a:t>fast</a:t>
                      </a:r>
                    </a:p>
                  </a:txBody>
                  <a:tcPr marL="68580" marR="68580" marT="34290" marB="34290"/>
                </a:tc>
                <a:extLst>
                  <a:ext uri="{0D108BD9-81ED-4DB2-BD59-A6C34878D82A}">
                    <a16:rowId xmlns:a16="http://schemas.microsoft.com/office/drawing/2014/main" val="1614584859"/>
                  </a:ext>
                </a:extLst>
              </a:tr>
            </a:tbl>
          </a:graphicData>
        </a:graphic>
      </p:graphicFrame>
      <p:sp>
        <p:nvSpPr>
          <p:cNvPr id="9" name="TextBox 8">
            <a:extLst>
              <a:ext uri="{FF2B5EF4-FFF2-40B4-BE49-F238E27FC236}">
                <a16:creationId xmlns:a16="http://schemas.microsoft.com/office/drawing/2014/main" id="{9392E0CF-06AB-1A45-88BC-512872F5F7D8}"/>
              </a:ext>
            </a:extLst>
          </p:cNvPr>
          <p:cNvSpPr txBox="1"/>
          <p:nvPr/>
        </p:nvSpPr>
        <p:spPr>
          <a:xfrm>
            <a:off x="498330" y="6386845"/>
            <a:ext cx="1334020" cy="253916"/>
          </a:xfrm>
          <a:prstGeom prst="rect">
            <a:avLst/>
          </a:prstGeom>
          <a:noFill/>
        </p:spPr>
        <p:txBody>
          <a:bodyPr wrap="none" rtlCol="0">
            <a:spAutoFit/>
          </a:bodyPr>
          <a:lstStyle/>
          <a:p>
            <a:r>
              <a:rPr lang="en-US" sz="1050" dirty="0"/>
              <a:t>From Alina Opera</a:t>
            </a:r>
          </a:p>
        </p:txBody>
      </p:sp>
    </p:spTree>
    <p:extLst>
      <p:ext uri="{BB962C8B-B14F-4D97-AF65-F5344CB8AC3E}">
        <p14:creationId xmlns:p14="http://schemas.microsoft.com/office/powerpoint/2010/main" val="3746443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10" y="308370"/>
            <a:ext cx="8418380" cy="651272"/>
          </a:xfrm>
        </p:spPr>
        <p:txBody>
          <a:bodyPr anchor="ctr">
            <a:normAutofit/>
          </a:bodyPr>
          <a:lstStyle/>
          <a:p>
            <a:pPr algn="ctr"/>
            <a:r>
              <a:rPr lang="en-US" sz="4000" dirty="0">
                <a:latin typeface="Arial" charset="0"/>
                <a:ea typeface="Arial" charset="0"/>
                <a:cs typeface="Arial" charset="0"/>
              </a:rPr>
              <a:t>But wait, there’s more</a:t>
            </a:r>
          </a:p>
        </p:txBody>
      </p:sp>
      <p:sp>
        <p:nvSpPr>
          <p:cNvPr id="3" name="Content Placeholder 2"/>
          <p:cNvSpPr>
            <a:spLocks noGrp="1"/>
          </p:cNvSpPr>
          <p:nvPr>
            <p:ph idx="1"/>
          </p:nvPr>
        </p:nvSpPr>
        <p:spPr>
          <a:xfrm>
            <a:off x="228600" y="2033322"/>
            <a:ext cx="8686800" cy="3180461"/>
          </a:xfrm>
        </p:spPr>
        <p:txBody>
          <a:bodyPr>
            <a:noAutofit/>
          </a:bodyPr>
          <a:lstStyle/>
          <a:p>
            <a:pPr marL="257175"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 have not discussed:</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we pick features (At least not in depth)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Generating training data</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Confidence measures</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Detecting data that has been tampered with</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learn?</a:t>
            </a:r>
          </a:p>
          <a:p>
            <a:pPr marL="600075" lvl="1" indent="-257175"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How fast can we predict?</a:t>
            </a:r>
          </a:p>
          <a:p>
            <a:pPr marL="257175" indent="-257175" algn="l">
              <a:buFont typeface="Arial" charset="0"/>
              <a:buChar char="•"/>
            </a:pPr>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93</a:t>
            </a:fld>
            <a:endParaRPr lang="en-US" dirty="0"/>
          </a:p>
        </p:txBody>
      </p:sp>
    </p:spTree>
    <p:extLst>
      <p:ext uri="{BB962C8B-B14F-4D97-AF65-F5344CB8AC3E}">
        <p14:creationId xmlns:p14="http://schemas.microsoft.com/office/powerpoint/2010/main" val="138356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4" y="161281"/>
            <a:ext cx="8786812" cy="651272"/>
          </a:xfrm>
        </p:spPr>
        <p:txBody>
          <a:bodyPr anchor="ctr">
            <a:normAutofit/>
          </a:bodyPr>
          <a:lstStyle/>
          <a:p>
            <a:pPr algn="ctr"/>
            <a:r>
              <a:rPr lang="en-US" sz="40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44663" y="1573494"/>
            <a:ext cx="8254673" cy="3290078"/>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images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Classifying syndromes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Predicting car sales prices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Diffusion</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data would you collect from IoT devices to predict maintenance issues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What can you discover about net revenue from an IoT connected store?</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Flight patterns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IFF problems</a:t>
            </a:r>
          </a:p>
        </p:txBody>
      </p:sp>
      <p:sp>
        <p:nvSpPr>
          <p:cNvPr id="5" name="Slide Number Placeholder 4"/>
          <p:cNvSpPr>
            <a:spLocks noGrp="1"/>
          </p:cNvSpPr>
          <p:nvPr>
            <p:ph type="sldNum" sz="quarter" idx="12"/>
          </p:nvPr>
        </p:nvSpPr>
        <p:spPr>
          <a:xfrm>
            <a:off x="7365206" y="6226680"/>
            <a:ext cx="1600200" cy="273844"/>
          </a:xfrm>
        </p:spPr>
        <p:txBody>
          <a:bodyPr/>
          <a:lstStyle/>
          <a:p>
            <a:fld id="{FA32F8ED-EEB4-4D51-9E8E-3B145D9B9811}" type="slidenum">
              <a:rPr lang="en-US" smtClean="0"/>
              <a:pPr/>
              <a:t>94</a:t>
            </a:fld>
            <a:endParaRPr lang="en-US" dirty="0"/>
          </a:p>
        </p:txBody>
      </p:sp>
    </p:spTree>
    <p:extLst>
      <p:ext uri="{BB962C8B-B14F-4D97-AF65-F5344CB8AC3E}">
        <p14:creationId xmlns:p14="http://schemas.microsoft.com/office/powerpoint/2010/main" val="2068722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812"/>
            <a:ext cx="7665474" cy="651272"/>
          </a:xfrm>
        </p:spPr>
        <p:txBody>
          <a:bodyPr anchor="ctr">
            <a:normAutofit/>
          </a:bodyPr>
          <a:lstStyle/>
          <a:p>
            <a:pPr algn="ctr"/>
            <a:r>
              <a:rPr lang="en-US" sz="4000" dirty="0">
                <a:latin typeface="Arial" panose="020B0604020202020204" pitchFamily="34" charset="0"/>
                <a:cs typeface="Arial" panose="020B0604020202020204" pitchFamily="34" charset="0"/>
              </a:rPr>
              <a:t>References</a:t>
            </a:r>
            <a:endParaRPr lang="en-US" sz="3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7548" y="2263856"/>
            <a:ext cx="8368903" cy="3497580"/>
          </a:xfrm>
        </p:spPr>
        <p:txBody>
          <a:bodyPr>
            <a:noAutofit/>
          </a:bodyPr>
          <a:lstStyle/>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UC, Berkeley, Amplab Tutorials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Andrew Ng, Stanford Machine Learning class notes and videos, cs229.  Highly recommended.</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Bishop, Pattern recognition and machine learning.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Tan, Steinbach and Kumar, Introduction to Data Mining.</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Spiegal, Probability and Statistics.</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Alina Opera, Class notes, Northeastern University.</a:t>
            </a:r>
          </a:p>
          <a:p>
            <a:pPr marL="342900" indent="-342900" algn="l">
              <a:spcBef>
                <a:spcPts val="300"/>
              </a:spcBef>
              <a:buFont typeface="+mj-lt"/>
              <a:buAutoNum type="arabicPeriod"/>
            </a:pPr>
            <a:r>
              <a:rPr lang="en-US" sz="2000" dirty="0">
                <a:latin typeface="Calibri" panose="020F0502020204030204" pitchFamily="34" charset="0"/>
                <a:ea typeface="Arial" charset="0"/>
                <a:cs typeface="Calibri" panose="020F0502020204030204" pitchFamily="34" charset="0"/>
              </a:rPr>
              <a:t>Kevin Murphy, </a:t>
            </a:r>
            <a:r>
              <a:rPr lang="en-US" sz="2000" b="1" dirty="0">
                <a:latin typeface="Calibri" panose="020F0502020204030204" pitchFamily="34" charset="0"/>
                <a:cs typeface="Calibri" panose="020F0502020204030204" pitchFamily="34" charset="0"/>
              </a:rPr>
              <a:t>Machine Learning: a Probabilistic Perspective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7156251" y="6132514"/>
            <a:ext cx="1600200" cy="273844"/>
          </a:xfrm>
        </p:spPr>
        <p:txBody>
          <a:bodyPr/>
          <a:lstStyle/>
          <a:p>
            <a:fld id="{FA32F8ED-EEB4-4D51-9E8E-3B145D9B9811}" type="slidenum">
              <a:rPr lang="en-US" smtClean="0"/>
              <a:pPr/>
              <a:t>95</a:t>
            </a:fld>
            <a:endParaRPr lang="en-US" dirty="0"/>
          </a:p>
        </p:txBody>
      </p:sp>
    </p:spTree>
    <p:extLst>
      <p:ext uri="{BB962C8B-B14F-4D97-AF65-F5344CB8AC3E}">
        <p14:creationId xmlns:p14="http://schemas.microsoft.com/office/powerpoint/2010/main" val="1030406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04" y="308370"/>
            <a:ext cx="8776096" cy="651272"/>
          </a:xfrm>
        </p:spPr>
        <p:txBody>
          <a:bodyPr anchor="ctr">
            <a:normAutofit/>
          </a:bodyPr>
          <a:lstStyle/>
          <a:p>
            <a:pPr algn="ctr"/>
            <a:r>
              <a:rPr lang="en-US" sz="4000" dirty="0">
                <a:latin typeface="Arial" panose="020B0604020202020204" pitchFamily="34" charset="0"/>
                <a:cs typeface="Arial" panose="020B0604020202020204" pitchFamily="34" charset="0"/>
              </a:rPr>
              <a:t>License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30200" y="2102554"/>
            <a:ext cx="8686800" cy="3052062"/>
          </a:xfrm>
        </p:spPr>
        <p:txBody>
          <a:bodyPr>
            <a:noAutofit/>
          </a:bodyPr>
          <a:lstStyle/>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This material is licensed under Apache License, Version 2.0, January 2004.  Use, duplication or distribution of this material is subject to this license and any such use, duplication or distribution constitutes consent to license terms.</a:t>
            </a:r>
          </a:p>
          <a:p>
            <a:pPr marL="257175" indent="-257175" algn="l">
              <a:buFont typeface="Arial" charset="0"/>
              <a:buChar char="•"/>
            </a:pPr>
            <a:r>
              <a:rPr lang="en-US" sz="2400" dirty="0">
                <a:latin typeface="Calibri" panose="020F0502020204030204" pitchFamily="34" charset="0"/>
                <a:ea typeface="Arial" charset="0"/>
                <a:cs typeface="Calibri" panose="020F0502020204030204" pitchFamily="34" charset="0"/>
              </a:rPr>
              <a:t>You can find the full text of the license at: http://www.apache.org/licenses/.</a:t>
            </a:r>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96</a:t>
            </a:fld>
            <a:endParaRPr lang="en-US" dirty="0"/>
          </a:p>
        </p:txBody>
      </p:sp>
    </p:spTree>
    <p:extLst>
      <p:ext uri="{BB962C8B-B14F-4D97-AF65-F5344CB8AC3E}">
        <p14:creationId xmlns:p14="http://schemas.microsoft.com/office/powerpoint/2010/main" val="2631347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90112"/>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Data analytics</a:t>
            </a:r>
          </a:p>
        </p:txBody>
      </p:sp>
      <p:sp>
        <p:nvSpPr>
          <p:cNvPr id="3" name="Content Placeholder 2"/>
          <p:cNvSpPr>
            <a:spLocks noGrp="1"/>
          </p:cNvSpPr>
          <p:nvPr>
            <p:ph idx="1"/>
          </p:nvPr>
        </p:nvSpPr>
        <p:spPr>
          <a:xfrm>
            <a:off x="274320" y="1548657"/>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Collection, provenance and data formatting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Probability, randomness, information, distributions and significance</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What are we trying to learn?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Features, supervised and unsupervised learning</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Regression, similarity, curve fitting and loss functions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Clustering </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Bayes theorem, maximum likelihood re-estimation, EM and latent variables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Classification</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Naïve Bayes</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SVM</a:t>
            </a:r>
          </a:p>
          <a:p>
            <a:pPr marL="600075" lvl="1" indent="-257175" algn="l">
              <a:lnSpc>
                <a:spcPct val="100000"/>
              </a:lnSpc>
              <a:spcBef>
                <a:spcPts val="0"/>
              </a:spcBef>
              <a:buFont typeface="Arial" panose="020B0604020202020204" pitchFamily="34" charset="0"/>
              <a:buChar char="•"/>
            </a:pPr>
            <a:r>
              <a:rPr lang="en-US" sz="2000" dirty="0">
                <a:ea typeface="Arial" charset="0"/>
                <a:cs typeface="Arial" charset="0"/>
              </a:rPr>
              <a:t>Neural networks</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Principal Component analysis and the curse of dimensionality</a:t>
            </a:r>
          </a:p>
          <a:p>
            <a:pPr marL="257175" indent="-257175" algn="l">
              <a:lnSpc>
                <a:spcPct val="100000"/>
              </a:lnSpc>
              <a:spcBef>
                <a:spcPts val="0"/>
              </a:spcBef>
              <a:buFont typeface="Arial" panose="020B0604020202020204" pitchFamily="34" charset="0"/>
              <a:buChar char="•"/>
            </a:pPr>
            <a:r>
              <a:rPr lang="en-US" sz="2000" dirty="0">
                <a:ea typeface="Arial" charset="0"/>
                <a:cs typeface="Arial" charset="0"/>
              </a:rPr>
              <a:t>Deep learning</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7315200" y="6209911"/>
            <a:ext cx="1600200" cy="273844"/>
          </a:xfrm>
        </p:spPr>
        <p:txBody>
          <a:bodyPr/>
          <a:lstStyle/>
          <a:p>
            <a:fld id="{FA32F8ED-EEB4-4D51-9E8E-3B145D9B9811}" type="slidenum">
              <a:rPr lang="en-US" smtClean="0"/>
              <a:pPr/>
              <a:t>97</a:t>
            </a:fld>
            <a:endParaRPr lang="en-US" dirty="0"/>
          </a:p>
        </p:txBody>
      </p:sp>
    </p:spTree>
    <p:extLst>
      <p:ext uri="{BB962C8B-B14F-4D97-AF65-F5344CB8AC3E}">
        <p14:creationId xmlns:p14="http://schemas.microsoft.com/office/powerpoint/2010/main" val="3147788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43303"/>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Towards Large Language Models</a:t>
            </a:r>
          </a:p>
        </p:txBody>
      </p:sp>
      <p:sp>
        <p:nvSpPr>
          <p:cNvPr id="3" name="Content Placeholder 2"/>
          <p:cNvSpPr>
            <a:spLocks noGrp="1"/>
          </p:cNvSpPr>
          <p:nvPr>
            <p:ph idx="1"/>
          </p:nvPr>
        </p:nvSpPr>
        <p:spPr>
          <a:xfrm>
            <a:off x="228600" y="2035281"/>
            <a:ext cx="8686800" cy="3760686"/>
          </a:xfrm>
        </p:spPr>
        <p:txBody>
          <a:bodyPr>
            <a:noAutofit/>
          </a:bodyPr>
          <a:lstStyle/>
          <a:p>
            <a:pPr marL="257175" indent="-257175"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Incomplete intro (mostly references) to Large Language Models</a:t>
            </a:r>
          </a:p>
          <a:p>
            <a:pPr algn="l"/>
            <a:endParaRPr lang="en-US" dirty="0">
              <a:latin typeface="Arial" charset="0"/>
              <a:ea typeface="Arial" charset="0"/>
              <a:cs typeface="Arial" charset="0"/>
            </a:endParaRPr>
          </a:p>
          <a:p>
            <a:pPr marL="257175" indent="-257175" algn="l">
              <a:buFont typeface="Arial" charset="0"/>
              <a:buChar char="•"/>
            </a:pPr>
            <a:endParaRPr lang="en-US" dirty="0"/>
          </a:p>
        </p:txBody>
      </p:sp>
      <p:sp>
        <p:nvSpPr>
          <p:cNvPr id="5" name="Slide Number Placeholder 4"/>
          <p:cNvSpPr>
            <a:spLocks noGrp="1"/>
          </p:cNvSpPr>
          <p:nvPr>
            <p:ph type="sldNum" sz="quarter" idx="12"/>
          </p:nvPr>
        </p:nvSpPr>
        <p:spPr>
          <a:xfrm>
            <a:off x="6057900" y="5624514"/>
            <a:ext cx="1600200" cy="273844"/>
          </a:xfrm>
        </p:spPr>
        <p:txBody>
          <a:bodyPr/>
          <a:lstStyle/>
          <a:p>
            <a:fld id="{FA32F8ED-EEB4-4D51-9E8E-3B145D9B9811}" type="slidenum">
              <a:rPr lang="en-US" smtClean="0"/>
              <a:pPr/>
              <a:t>98</a:t>
            </a:fld>
            <a:endParaRPr lang="en-US" dirty="0"/>
          </a:p>
        </p:txBody>
      </p:sp>
    </p:spTree>
    <p:extLst>
      <p:ext uri="{BB962C8B-B14F-4D97-AF65-F5344CB8AC3E}">
        <p14:creationId xmlns:p14="http://schemas.microsoft.com/office/powerpoint/2010/main" val="1292313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5921"/>
            <a:ext cx="8595360" cy="651272"/>
          </a:xfrm>
        </p:spPr>
        <p:txBody>
          <a:bodyPr anchor="ctr">
            <a:normAutofit/>
          </a:bodyPr>
          <a:lstStyle/>
          <a:p>
            <a:pPr algn="ctr"/>
            <a:r>
              <a:rPr lang="en-US" sz="4000" dirty="0">
                <a:latin typeface="Arial" panose="020B0604020202020204" pitchFamily="34" charset="0"/>
                <a:cs typeface="Arial" panose="020B0604020202020204" pitchFamily="34" charset="0"/>
              </a:rPr>
              <a:t>Variational autoencoders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4707" y="1490166"/>
                <a:ext cx="6080582" cy="3785999"/>
              </a:xfrm>
            </p:spPr>
            <p:txBody>
              <a:bodyPr>
                <a:noAutofit/>
              </a:bodyPr>
              <a:lstStyle/>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Used for</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Dimensionality reduction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Compression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De-noising</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Anomaly detection</a:t>
                </a: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Feature extraction</a:t>
                </a: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rPr>
                  <a:t>For variational, add noise from normal distribution with parameters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 </m:t>
                    </m:r>
                    <m:r>
                      <a:rPr lang="en-US" sz="1800" i="1">
                        <a:latin typeface="Cambria Math" panose="02040503050406030204" pitchFamily="18" charset="0"/>
                        <a:ea typeface="Cambria Math" panose="02040503050406030204" pitchFamily="18" charset="0"/>
                        <a:cs typeface="Arial" charset="0"/>
                      </a:rPr>
                      <m:t>𝜎</m:t>
                    </m:r>
                  </m:oMath>
                </a14:m>
                <a:endParaRPr lang="en-US" sz="1800" dirty="0">
                  <a:latin typeface="Arial" charset="0"/>
                  <a:ea typeface="Arial" charset="0"/>
                  <a:cs typeface="Arial" charset="0"/>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endParaRPr lang="en-US" sz="1800" dirty="0">
                  <a:latin typeface="Arial" charset="0"/>
                  <a:ea typeface="Arial" charset="0"/>
                  <a:cs typeface="Arial" charset="0"/>
                  <a:hlinkClick r:id="rId3"/>
                </a:endParaRPr>
              </a:p>
              <a:p>
                <a:pPr marL="257175"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Reference</a:t>
                </a:r>
              </a:p>
              <a:p>
                <a:pPr marL="600075" lvl="1" indent="-257175" algn="l">
                  <a:lnSpc>
                    <a:spcPct val="100000"/>
                  </a:lnSpc>
                  <a:spcBef>
                    <a:spcPts val="0"/>
                  </a:spcBef>
                  <a:buFont typeface="Arial" panose="020B0604020202020204" pitchFamily="34" charset="0"/>
                  <a:buChar char="•"/>
                </a:pPr>
                <a:r>
                  <a:rPr lang="en-US" sz="1800" dirty="0">
                    <a:latin typeface="Arial" charset="0"/>
                    <a:ea typeface="Arial" charset="0"/>
                    <a:cs typeface="Arial" charset="0"/>
                    <a:hlinkClick r:id="rId3"/>
                  </a:rPr>
                  <a:t>https://maurocamaraescudero.netlify.app/post/assessing-a-variational-autoencoder-on-mnist-using-pytorch/</a:t>
                </a: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4707" y="1490166"/>
                <a:ext cx="6080582" cy="3785999"/>
              </a:xfrm>
              <a:blipFill>
                <a:blip r:embed="rId4"/>
                <a:stretch>
                  <a:fillRect l="-625" t="-669" r="-625" b="-354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6149058" y="5218114"/>
            <a:ext cx="1600200" cy="273844"/>
          </a:xfrm>
        </p:spPr>
        <p:txBody>
          <a:bodyPr/>
          <a:lstStyle/>
          <a:p>
            <a:fld id="{FA32F8ED-EEB4-4D51-9E8E-3B145D9B9811}" type="slidenum">
              <a:rPr lang="en-US" sz="1600" smtClean="0"/>
              <a:pPr/>
              <a:t>99</a:t>
            </a:fld>
            <a:endParaRPr lang="en-US" sz="1600" dirty="0"/>
          </a:p>
        </p:txBody>
      </p:sp>
      <p:grpSp>
        <p:nvGrpSpPr>
          <p:cNvPr id="24" name="Group 23">
            <a:extLst>
              <a:ext uri="{FF2B5EF4-FFF2-40B4-BE49-F238E27FC236}">
                <a16:creationId xmlns:a16="http://schemas.microsoft.com/office/drawing/2014/main" id="{6CF556C4-DD3F-9EFA-23EB-E8628FDD3EF8}"/>
              </a:ext>
            </a:extLst>
          </p:cNvPr>
          <p:cNvGrpSpPr/>
          <p:nvPr/>
        </p:nvGrpSpPr>
        <p:grpSpPr>
          <a:xfrm>
            <a:off x="5427614" y="1502300"/>
            <a:ext cx="3361679" cy="2711863"/>
            <a:chOff x="6451042" y="1566165"/>
            <a:chExt cx="4482238" cy="3615816"/>
          </a:xfrm>
        </p:grpSpPr>
        <p:sp>
          <p:nvSpPr>
            <p:cNvPr id="4" name="Rectangle 3">
              <a:extLst>
                <a:ext uri="{FF2B5EF4-FFF2-40B4-BE49-F238E27FC236}">
                  <a16:creationId xmlns:a16="http://schemas.microsoft.com/office/drawing/2014/main" id="{D835AFF0-8BD6-5FBF-476B-EFA3E4923850}"/>
                </a:ext>
              </a:extLst>
            </p:cNvPr>
            <p:cNvSpPr/>
            <p:nvPr/>
          </p:nvSpPr>
          <p:spPr>
            <a:xfrm>
              <a:off x="6451042" y="1566165"/>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6589B56-FAC9-AB76-B685-32D56D50DFA9}"/>
                </a:ext>
              </a:extLst>
            </p:cNvPr>
            <p:cNvSpPr txBox="1"/>
            <p:nvPr/>
          </p:nvSpPr>
          <p:spPr>
            <a:xfrm>
              <a:off x="6451042" y="1959429"/>
              <a:ext cx="1286189" cy="451405"/>
            </a:xfrm>
            <a:prstGeom prst="rect">
              <a:avLst/>
            </a:prstGeom>
            <a:noFill/>
          </p:spPr>
          <p:txBody>
            <a:bodyPr wrap="square" rtlCol="0">
              <a:spAutoFit/>
            </a:bodyPr>
            <a:lstStyle/>
            <a:p>
              <a:r>
                <a:rPr lang="en-US" sz="1600" dirty="0"/>
                <a:t>encoder</a:t>
              </a:r>
            </a:p>
          </p:txBody>
        </p:sp>
        <p:sp>
          <p:nvSpPr>
            <p:cNvPr id="8" name="Rectangle 7">
              <a:extLst>
                <a:ext uri="{FF2B5EF4-FFF2-40B4-BE49-F238E27FC236}">
                  <a16:creationId xmlns:a16="http://schemas.microsoft.com/office/drawing/2014/main" id="{928F61A1-BB86-17F2-2234-DBA64C25F864}"/>
                </a:ext>
              </a:extLst>
            </p:cNvPr>
            <p:cNvSpPr/>
            <p:nvPr/>
          </p:nvSpPr>
          <p:spPr>
            <a:xfrm>
              <a:off x="9647091" y="1618084"/>
              <a:ext cx="1286189"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FF72D2A-64EA-8FFB-D564-C5DEBA57B239}"/>
                </a:ext>
              </a:extLst>
            </p:cNvPr>
            <p:cNvSpPr txBox="1"/>
            <p:nvPr/>
          </p:nvSpPr>
          <p:spPr>
            <a:xfrm>
              <a:off x="9647091" y="2011347"/>
              <a:ext cx="1286189" cy="451405"/>
            </a:xfrm>
            <a:prstGeom prst="rect">
              <a:avLst/>
            </a:prstGeom>
            <a:noFill/>
          </p:spPr>
          <p:txBody>
            <a:bodyPr wrap="square" rtlCol="0">
              <a:spAutoFit/>
            </a:bodyPr>
            <a:lstStyle/>
            <a:p>
              <a:r>
                <a:rPr lang="en-US" sz="1600" dirty="0"/>
                <a:t>decoder</a:t>
              </a:r>
            </a:p>
          </p:txBody>
        </p:sp>
        <p:sp>
          <p:nvSpPr>
            <p:cNvPr id="10" name="Rectangle 9">
              <a:extLst>
                <a:ext uri="{FF2B5EF4-FFF2-40B4-BE49-F238E27FC236}">
                  <a16:creationId xmlns:a16="http://schemas.microsoft.com/office/drawing/2014/main" id="{DCFF96FA-4363-9DAD-D5AD-332B9B8FD2BB}"/>
                </a:ext>
              </a:extLst>
            </p:cNvPr>
            <p:cNvSpPr/>
            <p:nvPr/>
          </p:nvSpPr>
          <p:spPr>
            <a:xfrm>
              <a:off x="8114386" y="1609712"/>
              <a:ext cx="1170625" cy="12976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E5AC92CE-6F94-2CED-7FE4-E18E7DCA0730}"/>
                </a:ext>
              </a:extLst>
            </p:cNvPr>
            <p:cNvSpPr txBox="1"/>
            <p:nvPr/>
          </p:nvSpPr>
          <p:spPr>
            <a:xfrm>
              <a:off x="8114386" y="2002975"/>
              <a:ext cx="1286189" cy="779700"/>
            </a:xfrm>
            <a:prstGeom prst="rect">
              <a:avLst/>
            </a:prstGeom>
            <a:noFill/>
          </p:spPr>
          <p:txBody>
            <a:bodyPr wrap="square" rtlCol="0">
              <a:spAutoFit/>
            </a:bodyPr>
            <a:lstStyle/>
            <a:p>
              <a:r>
                <a:rPr lang="en-US" sz="1600" dirty="0"/>
                <a:t>Latent</a:t>
              </a:r>
            </a:p>
            <a:p>
              <a:r>
                <a:rPr lang="en-US" sz="1600" dirty="0"/>
                <a:t>variables</a:t>
              </a:r>
            </a:p>
          </p:txBody>
        </p:sp>
        <p:cxnSp>
          <p:nvCxnSpPr>
            <p:cNvPr id="13" name="Straight Arrow Connector 12">
              <a:extLst>
                <a:ext uri="{FF2B5EF4-FFF2-40B4-BE49-F238E27FC236}">
                  <a16:creationId xmlns:a16="http://schemas.microsoft.com/office/drawing/2014/main" id="{2E9B082E-6296-5CCC-02E3-DBA7B65E351C}"/>
                </a:ext>
              </a:extLst>
            </p:cNvPr>
            <p:cNvCxnSpPr>
              <a:cxnSpLocks/>
            </p:cNvCxnSpPr>
            <p:nvPr/>
          </p:nvCxnSpPr>
          <p:spPr>
            <a:xfrm>
              <a:off x="7737231" y="2294506"/>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572C-5742-43DB-E745-DDDA7E0FCA7E}"/>
                </a:ext>
              </a:extLst>
            </p:cNvPr>
            <p:cNvCxnSpPr>
              <a:cxnSpLocks/>
            </p:cNvCxnSpPr>
            <p:nvPr/>
          </p:nvCxnSpPr>
          <p:spPr>
            <a:xfrm>
              <a:off x="9300424" y="2290150"/>
              <a:ext cx="33996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C2019-68E6-FDB3-BF89-0C81EFDCF44A}"/>
                </a:ext>
              </a:extLst>
            </p:cNvPr>
            <p:cNvSpPr txBox="1"/>
            <p:nvPr/>
          </p:nvSpPr>
          <p:spPr>
            <a:xfrm>
              <a:off x="6551525" y="2962011"/>
              <a:ext cx="1085223" cy="451405"/>
            </a:xfrm>
            <a:prstGeom prst="rect">
              <a:avLst/>
            </a:prstGeom>
            <a:noFill/>
          </p:spPr>
          <p:txBody>
            <a:bodyPr wrap="square" rtlCol="0">
              <a:spAutoFit/>
            </a:bodyPr>
            <a:lstStyle/>
            <a:p>
              <a:r>
                <a:rPr lang="en-US" sz="1600" dirty="0"/>
                <a:t>model</a:t>
              </a:r>
            </a:p>
          </p:txBody>
        </p:sp>
        <p:sp>
          <p:nvSpPr>
            <p:cNvPr id="17" name="TextBox 16">
              <a:extLst>
                <a:ext uri="{FF2B5EF4-FFF2-40B4-BE49-F238E27FC236}">
                  <a16:creationId xmlns:a16="http://schemas.microsoft.com/office/drawing/2014/main" id="{EB315D2C-25CD-2F35-E5AA-5D5117F9E475}"/>
                </a:ext>
              </a:extLst>
            </p:cNvPr>
            <p:cNvSpPr txBox="1"/>
            <p:nvPr/>
          </p:nvSpPr>
          <p:spPr>
            <a:xfrm>
              <a:off x="9848057" y="2973955"/>
              <a:ext cx="1085223" cy="451405"/>
            </a:xfrm>
            <a:prstGeom prst="rect">
              <a:avLst/>
            </a:prstGeom>
            <a:noFill/>
          </p:spPr>
          <p:txBody>
            <a:bodyPr wrap="square" rtlCol="0">
              <a:spAutoFit/>
            </a:bodyPr>
            <a:lstStyle/>
            <a:p>
              <a:r>
                <a:rPr lang="en-US" sz="1600" dirty="0"/>
                <a:t>model</a:t>
              </a:r>
            </a:p>
          </p:txBody>
        </p:sp>
        <p:sp>
          <p:nvSpPr>
            <p:cNvPr id="18" name="TextBox 17">
              <a:extLst>
                <a:ext uri="{FF2B5EF4-FFF2-40B4-BE49-F238E27FC236}">
                  <a16:creationId xmlns:a16="http://schemas.microsoft.com/office/drawing/2014/main" id="{0F6B0E5F-682E-628A-C061-D6DC5A700708}"/>
                </a:ext>
              </a:extLst>
            </p:cNvPr>
            <p:cNvSpPr txBox="1"/>
            <p:nvPr/>
          </p:nvSpPr>
          <p:spPr>
            <a:xfrm>
              <a:off x="8315352" y="3294286"/>
              <a:ext cx="1325041" cy="779700"/>
            </a:xfrm>
            <a:prstGeom prst="rect">
              <a:avLst/>
            </a:prstGeom>
            <a:noFill/>
          </p:spPr>
          <p:txBody>
            <a:bodyPr wrap="square" rtlCol="0">
              <a:spAutoFit/>
            </a:bodyPr>
            <a:lstStyle/>
            <a:p>
              <a:r>
                <a:rPr lang="en-US" sz="1600" dirty="0"/>
                <a:t>Minimize</a:t>
              </a:r>
            </a:p>
            <a:p>
              <a:r>
                <a:rPr lang="en-US" sz="1600" dirty="0"/>
                <a:t>distance</a:t>
              </a:r>
            </a:p>
          </p:txBody>
        </p:sp>
        <p:cxnSp>
          <p:nvCxnSpPr>
            <p:cNvPr id="20" name="Straight Connector 19">
              <a:extLst>
                <a:ext uri="{FF2B5EF4-FFF2-40B4-BE49-F238E27FC236}">
                  <a16:creationId xmlns:a16="http://schemas.microsoft.com/office/drawing/2014/main" id="{AFDBFD75-3445-D8EF-C05A-AD31A806DA69}"/>
                </a:ext>
              </a:extLst>
            </p:cNvPr>
            <p:cNvCxnSpPr>
              <a:cxnSpLocks/>
            </p:cNvCxnSpPr>
            <p:nvPr/>
          </p:nvCxnSpPr>
          <p:spPr>
            <a:xfrm>
              <a:off x="9775208" y="3592868"/>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6365E6-B89B-4C7E-8038-AFE02B354D66}"/>
                </a:ext>
              </a:extLst>
            </p:cNvPr>
            <p:cNvCxnSpPr>
              <a:cxnSpLocks/>
            </p:cNvCxnSpPr>
            <p:nvPr/>
          </p:nvCxnSpPr>
          <p:spPr>
            <a:xfrm>
              <a:off x="7364612" y="3588682"/>
              <a:ext cx="920261" cy="83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9D1232-E710-ADF8-A7D6-6A6DB2E43A40}"/>
                </a:ext>
              </a:extLst>
            </p:cNvPr>
            <p:cNvSpPr txBox="1"/>
            <p:nvPr/>
          </p:nvSpPr>
          <p:spPr>
            <a:xfrm>
              <a:off x="6943131" y="4730576"/>
              <a:ext cx="3447538" cy="451405"/>
            </a:xfrm>
            <a:prstGeom prst="rect">
              <a:avLst/>
            </a:prstGeom>
            <a:noFill/>
          </p:spPr>
          <p:txBody>
            <a:bodyPr wrap="square" rtlCol="0">
              <a:spAutoFit/>
            </a:bodyPr>
            <a:lstStyle/>
            <a:p>
              <a:r>
                <a:rPr lang="en-US" sz="1600" dirty="0"/>
                <a:t>Basic autoencoder</a:t>
              </a:r>
            </a:p>
          </p:txBody>
        </p:sp>
      </p:grpSp>
    </p:spTree>
    <p:extLst>
      <p:ext uri="{BB962C8B-B14F-4D97-AF65-F5344CB8AC3E}">
        <p14:creationId xmlns:p14="http://schemas.microsoft.com/office/powerpoint/2010/main" val="8597596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10978</TotalTime>
  <Words>12641</Words>
  <Application>Microsoft Macintosh PowerPoint</Application>
  <PresentationFormat>Letter Paper (8.5x11 in)</PresentationFormat>
  <Paragraphs>1323</Paragraphs>
  <Slides>103</Slides>
  <Notes>103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103</vt:i4>
      </vt:variant>
    </vt:vector>
  </HeadingPairs>
  <TitlesOfParts>
    <vt:vector size="111" baseType="lpstr">
      <vt:lpstr>Arial</vt:lpstr>
      <vt:lpstr>Calibri</vt:lpstr>
      <vt:lpstr>Calibri Light</vt:lpstr>
      <vt:lpstr>Cambria Math</vt:lpstr>
      <vt:lpstr>Courier New</vt:lpstr>
      <vt:lpstr>Helvetica Light</vt:lpstr>
      <vt:lpstr>Retrospect</vt:lpstr>
      <vt:lpstr>Office Theme</vt:lpstr>
      <vt:lpstr>Internet of Things: Data Collection and Analysis</vt:lpstr>
      <vt:lpstr>Data mining and analysis, part 1, probability</vt:lpstr>
      <vt:lpstr>Probability</vt:lpstr>
      <vt:lpstr>Probability</vt:lpstr>
      <vt:lpstr>Conditional probability and counting</vt:lpstr>
      <vt:lpstr>Expectation and variance</vt:lpstr>
      <vt:lpstr>Covariance, correlation and inequalities</vt:lpstr>
      <vt:lpstr>Distributions</vt:lpstr>
      <vt:lpstr>Information</vt:lpstr>
      <vt:lpstr>Long term behavior</vt:lpstr>
      <vt:lpstr>Confidence and significance</vt:lpstr>
      <vt:lpstr>Useful facts</vt:lpstr>
      <vt:lpstr>Data mining and analysis, part 2</vt:lpstr>
      <vt:lpstr>Curve fitting</vt:lpstr>
      <vt:lpstr>What are we trying to learn?</vt:lpstr>
      <vt:lpstr>How do we learn - 1</vt:lpstr>
      <vt:lpstr>How do we learn - 2</vt:lpstr>
      <vt:lpstr>Collection, provenance and features</vt:lpstr>
      <vt:lpstr>Let’s begin</vt:lpstr>
      <vt:lpstr>Similarity</vt:lpstr>
      <vt:lpstr>Clustering</vt:lpstr>
      <vt:lpstr>Clustering example</vt:lpstr>
      <vt:lpstr>Visualization</vt:lpstr>
      <vt:lpstr>Data mining and analysis, part 3, regression</vt:lpstr>
      <vt:lpstr>Regression: learning functions</vt:lpstr>
      <vt:lpstr>Linear regression - least squares</vt:lpstr>
      <vt:lpstr>Gradient descent</vt:lpstr>
      <vt:lpstr>Gradient descent for non-linear functions</vt:lpstr>
      <vt:lpstr>Gradient descent vs closed form</vt:lpstr>
      <vt:lpstr>Ng’s example1: learning housing prices</vt:lpstr>
      <vt:lpstr>Overfitting and underfitting revisited</vt:lpstr>
      <vt:lpstr>Overfitting and underfitting revisited</vt:lpstr>
      <vt:lpstr>Regularization</vt:lpstr>
      <vt:lpstr>Cross validation</vt:lpstr>
      <vt:lpstr>Regularizing regression</vt:lpstr>
      <vt:lpstr>Rescaling and data conditioning</vt:lpstr>
      <vt:lpstr>Data mining and analysis, part 4, some mathematical methods</vt:lpstr>
      <vt:lpstr>Lagrange multipliers</vt:lpstr>
      <vt:lpstr>Lagrange multipliers: example</vt:lpstr>
      <vt:lpstr>Likelihood</vt:lpstr>
      <vt:lpstr>Maximum Likelihood Estimation (MLE)</vt:lpstr>
      <vt:lpstr>MLE example</vt:lpstr>
      <vt:lpstr>Data mining and analysis, part 5, logistic regression</vt:lpstr>
      <vt:lpstr>The sigmoid function</vt:lpstr>
      <vt:lpstr>Binary logistic regression</vt:lpstr>
      <vt:lpstr>Binary logistic regression - example</vt:lpstr>
      <vt:lpstr>General logistic regression</vt:lpstr>
      <vt:lpstr>General logistic regression example</vt:lpstr>
      <vt:lpstr>Linear Discrimination Analysis (LDA)</vt:lpstr>
      <vt:lpstr>LDA example</vt:lpstr>
      <vt:lpstr>Data mining and analysis, part 6, classification</vt:lpstr>
      <vt:lpstr>Classification: overview</vt:lpstr>
      <vt:lpstr>Naïve naïve Bayes</vt:lpstr>
      <vt:lpstr>Naïve Bayes: fancier treatment</vt:lpstr>
      <vt:lpstr>Naïve Bayes: Laplace smoothing</vt:lpstr>
      <vt:lpstr>Example: Document classification using Naïve Bayes</vt:lpstr>
      <vt:lpstr>kNN</vt:lpstr>
      <vt:lpstr>Classification: SVM</vt:lpstr>
      <vt:lpstr>SVM: Optimization problem</vt:lpstr>
      <vt:lpstr>SVM: Optimization problem</vt:lpstr>
      <vt:lpstr>SVM: Lagrange Duality</vt:lpstr>
      <vt:lpstr>Regularization</vt:lpstr>
      <vt:lpstr>Platt’s sequential minimal optimization (SMO) algorithm</vt:lpstr>
      <vt:lpstr>What happens when there is not a separating hyperplane?</vt:lpstr>
      <vt:lpstr>SVM example</vt:lpstr>
      <vt:lpstr>Another SVM example</vt:lpstr>
      <vt:lpstr>Data mining and analysis, part 7, Likelihood maximization</vt:lpstr>
      <vt:lpstr>Gaussian mixture and the EM Algorithm</vt:lpstr>
      <vt:lpstr>Gaussian mixture and the EM Algorithm</vt:lpstr>
      <vt:lpstr>Summary EM for Gaussian Mixing</vt:lpstr>
      <vt:lpstr>Generalized EM Algorithm</vt:lpstr>
      <vt:lpstr>EM example</vt:lpstr>
      <vt:lpstr>Markov chains</vt:lpstr>
      <vt:lpstr>Data mining and analysis, part 8, neural nets</vt:lpstr>
      <vt:lpstr>Neural networks</vt:lpstr>
      <vt:lpstr>Neural networks</vt:lpstr>
      <vt:lpstr>Neural networks</vt:lpstr>
      <vt:lpstr>Propagation</vt:lpstr>
      <vt:lpstr>Regularization</vt:lpstr>
      <vt:lpstr>Deep Learning</vt:lpstr>
      <vt:lpstr>Neural networks: Small example</vt:lpstr>
      <vt:lpstr>Other neural network topology</vt:lpstr>
      <vt:lpstr>Data mining and analysis, part 9 , ensemble methods</vt:lpstr>
      <vt:lpstr>Measuring how good features are</vt:lpstr>
      <vt:lpstr>Decision trees</vt:lpstr>
      <vt:lpstr>Decision trees</vt:lpstr>
      <vt:lpstr>Principal component analysis</vt:lpstr>
      <vt:lpstr>PCA example</vt:lpstr>
      <vt:lpstr>Ensemble learning</vt:lpstr>
      <vt:lpstr>AdaBoost</vt:lpstr>
      <vt:lpstr>AdaBoost example</vt:lpstr>
      <vt:lpstr>Algorithm comparison</vt:lpstr>
      <vt:lpstr>But wait, there’s more</vt:lpstr>
      <vt:lpstr>Exercises</vt:lpstr>
      <vt:lpstr>References</vt:lpstr>
      <vt:lpstr>License</vt:lpstr>
      <vt:lpstr>Data analytics</vt:lpstr>
      <vt:lpstr>Towards Large Language Models</vt:lpstr>
      <vt:lpstr>Variational autoencoders</vt:lpstr>
      <vt:lpstr>RNN</vt:lpstr>
      <vt:lpstr>Generative AI</vt:lpstr>
      <vt:lpstr>Transformers</vt:lpstr>
      <vt:lpstr>Papers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1496</cp:revision>
  <cp:lastPrinted>2023-10-22T23:43:05Z</cp:lastPrinted>
  <dcterms:created xsi:type="dcterms:W3CDTF">2017-02-22T19:21:19Z</dcterms:created>
  <dcterms:modified xsi:type="dcterms:W3CDTF">2023-10-23T00:26:29Z</dcterms:modified>
  <cp:category/>
</cp:coreProperties>
</file>